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685" r:id="rId3"/>
  </p:sldMasterIdLst>
  <p:notesMasterIdLst>
    <p:notesMasterId r:id="rId18"/>
  </p:notesMasterIdLst>
  <p:sldIdLst>
    <p:sldId id="25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7" r:id="rId13"/>
    <p:sldId id="278" r:id="rId14"/>
    <p:sldId id="280" r:id="rId15"/>
    <p:sldId id="281" r:id="rId16"/>
    <p:sldId id="276" r:id="rId1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32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70" autoAdjust="0"/>
  </p:normalViewPr>
  <p:slideViewPr>
    <p:cSldViewPr snapToGrid="0">
      <p:cViewPr varScale="1">
        <p:scale>
          <a:sx n="109" d="100"/>
          <a:sy n="109" d="100"/>
        </p:scale>
        <p:origin x="612" y="108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6FB1CF-ACEA-4111-844D-A4A355352E1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5D8EEB-4CE8-4480-9E3B-151CCB5DC6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9189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4F23-2A11-4074-BE37-C39445FF4CE4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53177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4F23-2A11-4074-BE37-C39445FF4CE4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75928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4F23-2A11-4074-BE37-C39445FF4CE4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53014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4F23-2A11-4074-BE37-C39445FF4CE4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9088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4F23-2A11-4074-BE37-C39445FF4CE4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5834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4F23-2A11-4074-BE37-C39445FF4CE4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2197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4F23-2A11-4074-BE37-C39445FF4CE4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4615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4F23-2A11-4074-BE37-C39445FF4CE4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5538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4F23-2A11-4074-BE37-C39445FF4CE4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95010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4F23-2A11-4074-BE37-C39445FF4CE4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0995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4F23-2A11-4074-BE37-C39445FF4CE4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13873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34F23-2A11-4074-BE37-C39445FF4CE4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8058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5919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3018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51965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2CB58C-FC9C-4E4C-8644-0DF21F23C8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2C95B00-9366-4452-8C77-0DE2B9E59E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1E4A5C8-9BF6-4431-94DA-467D84F23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F7C2000-84EE-4C0F-AD2A-892054BA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66C3969-6E39-4F9C-978D-A14869E37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158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7374B7F-D335-48A9-8868-CDB95732E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0C59CA7-5928-4DB5-8E82-ED2E7A09EF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8B2F7B8-701B-4F3F-B90C-7DDAB7FDB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64F97EA-C968-4E36-AC4B-20DFE84B5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3F3839-7800-4777-BBB7-E437A28D1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9837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14C541A-31FF-4810-9190-C2C2745C3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38D6C3D-9DB7-48CB-B075-62499958CD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60920A6-6AE0-407C-B35F-05F4E44DE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C3CF2AA-855E-49C5-A1A2-DAA6CA789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84DA86F-2E73-42E2-AA06-3F65F1592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918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6B4678-69FC-4973-B9D3-A21A556E3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FA36125-C1AF-4EAC-913F-51CE4DE4E5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081A3EA-5022-4A2D-9BB4-1B86182FA6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36EFC77-17A4-407A-83E9-7EB079CA6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8CE499F-5C14-4B74-A65F-D730765CC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39D187F-0E00-405E-A230-87BC70430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4085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4E967FB-F6C7-46D3-BD52-D3A9B0B54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870BB24-261C-4CF9-87B4-D19DC4F90F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B783BE4-0B3F-4F8C-AAEC-5EFB2CDBDD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EDCA106C-CF6A-4855-BD2A-B0DE15E2C4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553A991-78CD-47CC-AC6F-0423FF9D91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52C8F596-EBF9-4035-8BCF-2AD815795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2B5631B-EAE9-4DA6-BFDA-2AA4DC35C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50883F2-C810-4F31-BCDE-9AFD5DF24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12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2B6913E-FE37-4371-B801-39F19F185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F11D394-38C2-4565-983A-4215D85A1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AAC8DE8-DA6E-47F8-B976-ACB1B3C2A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3CD010E-35C0-4539-A81D-ECCC19FEC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8751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CCDD4AB-FDDF-49A5-BA28-E6510767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8F251F2-56D7-4B20-86E1-EF7C39265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1698345-2122-4932-BEBA-47D710C7B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9104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15C59B-4281-4CA7-A60B-2C2E224BF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DBF2509-70E0-41D3-9AB4-05FAA0B77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BC82206-3768-47B1-BC62-1541A2C83F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17DC21A-8807-47D5-AAAF-FDFC43B86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A862693-276C-4567-908B-48E1ADDE1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AF65C6C-5E41-457C-8E70-621D5D460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050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43876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9B7ABFD-7E73-443C-9C58-545FE6DEB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E66816F-FF99-46EA-9D26-966A37D696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CB73EAF-B492-4871-9267-3837B5342C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0752F16-090B-40FA-BA60-A83F7DC61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5B32D48-9E90-4A4A-91D2-4CFE5AEB4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B53966A-27CB-46C4-A1DB-4966721EC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2506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DD2D25F-E4EF-4BAD-B568-90A7194E4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E66FEC8-8B0A-40D3-AB6F-E14656D06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C2C5C21-26F9-44F7-A425-454B362A2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64184E8-7214-487A-B8EE-F58ABB376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6684A98-4113-43C6-90E1-B713C4A71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4662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F7E8FF8-0D87-400D-91B3-F1A19210C9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12CEDC3-6B53-4D98-83FA-3E90F0240E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9AF306A-2FA7-4B1D-AEA9-2B465A384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293C9A3-937A-4A65-9050-E0F16023F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FF16EBF-92F8-4099-BC9F-66B649F34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3069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0C604-1EEB-42CB-B54D-F7C73272B6BD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C0BA-991B-42E8-AE81-A4FA0336A0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6800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5C43-2AAC-4DEF-8A53-38298FC8EBD0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C0BA-991B-42E8-AE81-A4FA0336A0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9131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2556-BADC-4727-8C75-316B83117252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C0BA-991B-42E8-AE81-A4FA0336A0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6895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5CAB7-8FB3-4909-9B8F-937556341CC0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C0BA-991B-42E8-AE81-A4FA0336A0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4224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2AFF-14B7-41E2-9B8B-AC6D4AB7B57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C0BA-991B-42E8-AE81-A4FA0336A0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8233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10CAA-F2BC-418A-9B61-D429DFD14A76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C0BA-991B-42E8-AE81-A4FA0336A0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37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4276-E1FE-46A0-874B-81774096B56F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C0BA-991B-42E8-AE81-A4FA0336A0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524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2897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B606F-CCFC-4217-B7F0-200CEF8D5BCA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C0BA-991B-42E8-AE81-A4FA0336A0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714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EAEC-0938-4E49-AA67-3ACD18AD2422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C0BA-991B-42E8-AE81-A4FA0336A0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9778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B69A3-66C6-492A-A16B-470DEBAD1DBB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C0BA-991B-42E8-AE81-A4FA0336A0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4364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9D13-8452-4B74-8C30-B7447909A693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C0BA-991B-42E8-AE81-A4FA0336A0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286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사용자 지정 레이아웃" preserve="1" userDrawn="1">
  <p:cSld name="사용자 지정 레이아웃">
    <p:bg>
      <p:bgPr>
        <a:solidFill>
          <a:srgbClr val="BBFFE6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230266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6639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6364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0460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7059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1273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0878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6553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AFC3A93-002E-4941-A02F-30EC21ED3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6A729D9-F7DD-4086-933A-3B1AF5DFA0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CC19314-FAB5-4928-9B8A-D0F72FBE09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A0A56FB-2EAB-4A11-83D4-CEEA2EE30B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547E851-9C27-4D5A-BC26-02C88E9E6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642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01DF5FB-9838-4278-938E-C3A4CA4DB511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3C5C0BA-991B-42E8-AE81-A4FA0336A0EE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29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ransition/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8.tmp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tm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97FA128-AB7F-4CD0-B265-0196D6593DC7}"/>
              </a:ext>
            </a:extLst>
          </p:cNvPr>
          <p:cNvSpPr txBox="1"/>
          <p:nvPr/>
        </p:nvSpPr>
        <p:spPr>
          <a:xfrm>
            <a:off x="771050" y="1616903"/>
            <a:ext cx="10320441" cy="17277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ko-KR"/>
            </a:defPPr>
            <a:lvl1pPr lvl="0" algn="ctr">
              <a:defRPr sz="3600" spc="-50">
                <a:ln>
                  <a:solidFill>
                    <a:prstClr val="black">
                      <a:lumMod val="75000"/>
                      <a:lumOff val="25000"/>
                      <a:alpha val="0"/>
                    </a:prstClr>
                  </a:solidFill>
                </a:ln>
                <a:solidFill>
                  <a:srgbClr val="292C33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-300" normalizeH="0" baseline="0" noProof="0" dirty="0">
                <a:ln>
                  <a:solidFill>
                    <a:prstClr val="black">
                      <a:lumMod val="75000"/>
                      <a:lumOff val="25000"/>
                      <a:alpha val="0"/>
                    </a:prstClr>
                  </a:solidFill>
                </a:ln>
                <a:solidFill>
                  <a:srgbClr val="1F4E79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rPr>
              <a:t>여성과학기술인 </a:t>
            </a:r>
            <a:r>
              <a:rPr kumimoji="0" lang="en-US" altLang="ko-KR" sz="4000" b="1" i="0" u="none" strike="noStrike" kern="1200" cap="none" spc="-300" normalizeH="0" baseline="0" noProof="0" dirty="0">
                <a:ln>
                  <a:solidFill>
                    <a:prstClr val="black">
                      <a:lumMod val="75000"/>
                      <a:lumOff val="25000"/>
                      <a:alpha val="0"/>
                    </a:prstClr>
                  </a:solidFill>
                </a:ln>
                <a:solidFill>
                  <a:srgbClr val="1F4E79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rPr>
              <a:t>R&amp;D</a:t>
            </a:r>
            <a:r>
              <a:rPr kumimoji="0" lang="en-US" altLang="ko-KR" sz="4000" b="1" i="0" u="none" strike="noStrike" kern="1200" cap="none" spc="-300" normalizeH="0" noProof="0" dirty="0">
                <a:ln>
                  <a:solidFill>
                    <a:prstClr val="black">
                      <a:lumMod val="75000"/>
                      <a:lumOff val="25000"/>
                      <a:alpha val="0"/>
                    </a:prstClr>
                  </a:solidFill>
                </a:ln>
                <a:solidFill>
                  <a:srgbClr val="1F4E79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rPr>
              <a:t> </a:t>
            </a:r>
            <a:r>
              <a:rPr kumimoji="0" lang="ko-KR" altLang="en-US" sz="4000" b="1" i="0" u="none" strike="noStrike" kern="1200" cap="none" spc="-300" normalizeH="0" noProof="0" dirty="0">
                <a:ln>
                  <a:solidFill>
                    <a:prstClr val="black">
                      <a:lumMod val="75000"/>
                      <a:lumOff val="25000"/>
                      <a:alpha val="0"/>
                    </a:prstClr>
                  </a:solidFill>
                </a:ln>
                <a:solidFill>
                  <a:srgbClr val="1F4E79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rPr>
              <a:t>경력복귀 지원사업</a:t>
            </a:r>
            <a:endParaRPr kumimoji="0" lang="en-US" altLang="ko-KR" sz="4000" b="1" i="0" u="none" strike="noStrike" kern="1200" cap="none" spc="-300" normalizeH="0" noProof="0" dirty="0">
              <a:ln>
                <a:solidFill>
                  <a:prstClr val="black">
                    <a:lumMod val="75000"/>
                    <a:lumOff val="25000"/>
                    <a:alpha val="0"/>
                  </a:prstClr>
                </a:solidFill>
              </a:ln>
              <a:solidFill>
                <a:srgbClr val="1F4E79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-300" normalizeH="0" noProof="0" dirty="0">
                <a:ln>
                  <a:solidFill>
                    <a:prstClr val="black">
                      <a:lumMod val="75000"/>
                      <a:lumOff val="25000"/>
                      <a:alpha val="0"/>
                    </a:prstClr>
                  </a:solidFill>
                </a:ln>
                <a:solidFill>
                  <a:srgbClr val="1F4E79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rPr>
              <a:t>사업 신청 방법</a:t>
            </a:r>
            <a:r>
              <a:rPr kumimoji="0" lang="en-US" altLang="ko-KR" sz="4000" b="1" i="0" u="none" strike="noStrike" kern="1200" cap="none" spc="-300" normalizeH="0" noProof="0" dirty="0">
                <a:ln>
                  <a:solidFill>
                    <a:prstClr val="black">
                      <a:lumMod val="75000"/>
                      <a:lumOff val="25000"/>
                      <a:alpha val="0"/>
                    </a:prstClr>
                  </a:solidFill>
                </a:ln>
                <a:solidFill>
                  <a:srgbClr val="1F4E79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rPr>
              <a:t>(</a:t>
            </a:r>
            <a:r>
              <a:rPr kumimoji="0" lang="ko-KR" altLang="en-US" sz="4000" b="1" i="0" u="none" strike="noStrike" kern="1200" cap="none" spc="-300" normalizeH="0" noProof="0" dirty="0">
                <a:ln>
                  <a:solidFill>
                    <a:prstClr val="black">
                      <a:lumMod val="75000"/>
                      <a:lumOff val="25000"/>
                      <a:alpha val="0"/>
                    </a:prstClr>
                  </a:solidFill>
                </a:ln>
                <a:solidFill>
                  <a:srgbClr val="1F4E79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rPr>
              <a:t>인력 및 기관</a:t>
            </a:r>
            <a:r>
              <a:rPr kumimoji="0" lang="en-US" altLang="ko-KR" sz="4000" b="1" i="0" u="none" strike="noStrike" kern="1200" cap="none" spc="-300" normalizeH="0" noProof="0" dirty="0">
                <a:ln>
                  <a:solidFill>
                    <a:prstClr val="black">
                      <a:lumMod val="75000"/>
                      <a:lumOff val="25000"/>
                      <a:alpha val="0"/>
                    </a:prstClr>
                  </a:solidFill>
                </a:ln>
                <a:solidFill>
                  <a:srgbClr val="1F4E79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rPr>
              <a:t>)</a:t>
            </a:r>
            <a:endParaRPr kumimoji="0" lang="en-US" altLang="ko-KR" sz="4000" b="1" i="0" u="none" strike="noStrike" kern="1200" cap="none" spc="-300" normalizeH="0" baseline="0" noProof="0" dirty="0">
              <a:ln>
                <a:solidFill>
                  <a:prstClr val="black">
                    <a:lumMod val="75000"/>
                    <a:lumOff val="25000"/>
                    <a:alpha val="0"/>
                  </a:prstClr>
                </a:solidFill>
              </a:ln>
              <a:solidFill>
                <a:srgbClr val="1F4E79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Calibri" panose="020F0502020204030204" pitchFamily="34" charset="0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27CDAD30-36AE-41DA-A2CF-EEF5834E942C}"/>
              </a:ext>
            </a:extLst>
          </p:cNvPr>
          <p:cNvGrpSpPr/>
          <p:nvPr/>
        </p:nvGrpSpPr>
        <p:grpSpPr>
          <a:xfrm>
            <a:off x="835219" y="4549155"/>
            <a:ext cx="3930581" cy="837025"/>
            <a:chOff x="1474089" y="3555217"/>
            <a:chExt cx="4530591" cy="520223"/>
          </a:xfrm>
        </p:grpSpPr>
        <p:cxnSp>
          <p:nvCxnSpPr>
            <p:cNvPr id="6" name="직선 연결선 5">
              <a:extLst>
                <a:ext uri="{FF2B5EF4-FFF2-40B4-BE49-F238E27FC236}">
                  <a16:creationId xmlns:a16="http://schemas.microsoft.com/office/drawing/2014/main" id="{F0DC8B4C-C5B5-4EB6-ADAA-0DDD8CC186B8}"/>
                </a:ext>
              </a:extLst>
            </p:cNvPr>
            <p:cNvCxnSpPr>
              <a:cxnSpLocks/>
            </p:cNvCxnSpPr>
            <p:nvPr/>
          </p:nvCxnSpPr>
          <p:spPr>
            <a:xfrm>
              <a:off x="1474089" y="3579185"/>
              <a:ext cx="0" cy="496255"/>
            </a:xfrm>
            <a:prstGeom prst="line">
              <a:avLst/>
            </a:prstGeom>
            <a:ln w="31750">
              <a:solidFill>
                <a:srgbClr val="EF77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D088205-991A-4878-BF6B-F9180632591A}"/>
                </a:ext>
              </a:extLst>
            </p:cNvPr>
            <p:cNvSpPr txBox="1"/>
            <p:nvPr/>
          </p:nvSpPr>
          <p:spPr>
            <a:xfrm>
              <a:off x="1564942" y="3555217"/>
              <a:ext cx="4439738" cy="5118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ko-KR"/>
              </a:defPPr>
              <a:lvl1pPr lvl="0" algn="ctr">
                <a:defRPr sz="3600" spc="-50">
                  <a:ln>
                    <a:solidFill>
                      <a:prstClr val="black">
                        <a:lumMod val="75000"/>
                        <a:lumOff val="25000"/>
                        <a:alpha val="0"/>
                      </a:prstClr>
                    </a:solidFill>
                  </a:ln>
                  <a:solidFill>
                    <a:srgbClr val="292C33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  <a:cs typeface="Calibri" panose="020F0502020204030204" pitchFamily="34" charset="0"/>
                </a:defRPr>
              </a:lvl1pPr>
            </a:lstStyle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-50" normalizeH="0" baseline="0" noProof="0" dirty="0" err="1">
                  <a:ln>
                    <a:solidFill>
                      <a:prstClr val="black">
                        <a:lumMod val="75000"/>
                        <a:lumOff val="25000"/>
                        <a:alpha val="0"/>
                      </a:prstClr>
                    </a:solidFill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나눔스퀘어 Bold" panose="020B0600000101010101" pitchFamily="50" charset="-127"/>
                  <a:cs typeface="Calibri" panose="020F0502020204030204" pitchFamily="34" charset="0"/>
                </a:rPr>
                <a:t>한국여성과학기술인육성재단</a:t>
              </a:r>
              <a:r>
                <a:rPr kumimoji="0" lang="en-US" altLang="ko-KR" sz="1350" b="1" i="0" u="none" strike="noStrike" kern="1200" cap="none" spc="-50" normalizeH="0" baseline="0" noProof="0" dirty="0">
                  <a:ln>
                    <a:solidFill>
                      <a:prstClr val="black">
                        <a:lumMod val="75000"/>
                        <a:lumOff val="25000"/>
                        <a:alpha val="0"/>
                      </a:prstClr>
                    </a:solidFill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나눔스퀘어 Bold" panose="020B0600000101010101" pitchFamily="50" charset="-127"/>
                  <a:cs typeface="Calibri" panose="020F0502020204030204" pitchFamily="34" charset="0"/>
                </a:rPr>
                <a:t>(WISET)</a:t>
              </a:r>
            </a:p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1200" cap="none" spc="-50" normalizeH="0" baseline="0" noProof="0" dirty="0">
                  <a:ln>
                    <a:solidFill>
                      <a:prstClr val="black">
                        <a:lumMod val="75000"/>
                        <a:lumOff val="25000"/>
                        <a:alpha val="0"/>
                      </a:prstClr>
                    </a:solidFill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나눔스퀘어 Bold" panose="020B0600000101010101" pitchFamily="50" charset="-127"/>
                  <a:cs typeface="Calibri" panose="020F0502020204030204" pitchFamily="34" charset="0"/>
                </a:rPr>
                <a:t>R&amp;D</a:t>
              </a:r>
              <a:r>
                <a:rPr kumimoji="0" lang="ko-KR" altLang="en-US" sz="1800" b="1" i="0" u="none" strike="noStrike" kern="1200" cap="none" spc="-50" normalizeH="0" baseline="0" noProof="0" dirty="0" err="1">
                  <a:ln>
                    <a:solidFill>
                      <a:prstClr val="black">
                        <a:lumMod val="75000"/>
                        <a:lumOff val="25000"/>
                        <a:alpha val="0"/>
                      </a:prstClr>
                    </a:solidFill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나눔스퀘어 Bold" panose="020B0600000101010101" pitchFamily="50" charset="-127"/>
                  <a:cs typeface="Calibri" panose="020F0502020204030204" pitchFamily="34" charset="0"/>
                </a:rPr>
                <a:t>경력복귀지원팀</a:t>
              </a:r>
              <a:endParaRPr kumimoji="0" lang="en-US" altLang="ko-KR" sz="1800" b="1" i="0" u="none" strike="noStrike" kern="1200" cap="none" spc="-50" normalizeH="0" baseline="0" noProof="0" dirty="0">
                <a:ln>
                  <a:solidFill>
                    <a:prstClr val="black">
                      <a:lumMod val="75000"/>
                      <a:lumOff val="25000"/>
                      <a:alpha val="0"/>
                    </a:prstClr>
                  </a:solidFill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맑은 고딕" panose="020B0503020000020004" pitchFamily="50" charset="-127"/>
                <a:ea typeface="나눔스퀘어 Bold" panose="020B0600000101010101" pitchFamily="50" charset="-127"/>
                <a:cs typeface="Calibri" panose="020F0502020204030204" pitchFamily="34" charset="0"/>
              </a:endParaRPr>
            </a:p>
          </p:txBody>
        </p:sp>
      </p:grpSp>
      <p:grpSp>
        <p:nvGrpSpPr>
          <p:cNvPr id="8" name="그룹 7">
            <a:extLst>
              <a:ext uri="{FF2B5EF4-FFF2-40B4-BE49-F238E27FC236}">
                <a16:creationId xmlns:a16="http://schemas.microsoft.com/office/drawing/2014/main" id="{ADA04568-CDD9-4B86-A999-C0FAE7FE65C7}"/>
              </a:ext>
            </a:extLst>
          </p:cNvPr>
          <p:cNvGrpSpPr/>
          <p:nvPr/>
        </p:nvGrpSpPr>
        <p:grpSpPr>
          <a:xfrm>
            <a:off x="771051" y="1527173"/>
            <a:ext cx="10273134" cy="89730"/>
            <a:chOff x="1184532" y="1968491"/>
            <a:chExt cx="14568107" cy="198360"/>
          </a:xfrm>
          <a:solidFill>
            <a:srgbClr val="1F4E79"/>
          </a:solidFill>
        </p:grpSpPr>
        <p:cxnSp>
          <p:nvCxnSpPr>
            <p:cNvPr id="9" name="직선 연결선 8">
              <a:extLst>
                <a:ext uri="{FF2B5EF4-FFF2-40B4-BE49-F238E27FC236}">
                  <a16:creationId xmlns:a16="http://schemas.microsoft.com/office/drawing/2014/main" id="{9E30F001-2CD3-481D-BAEA-196AF761AFC6}"/>
                </a:ext>
              </a:extLst>
            </p:cNvPr>
            <p:cNvCxnSpPr/>
            <p:nvPr/>
          </p:nvCxnSpPr>
          <p:spPr>
            <a:xfrm>
              <a:off x="1203157" y="2053388"/>
              <a:ext cx="14549482" cy="0"/>
            </a:xfrm>
            <a:prstGeom prst="line">
              <a:avLst/>
            </a:prstGeom>
            <a:grpFill/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478A917F-AA99-4819-A265-1883831BA649}"/>
                </a:ext>
              </a:extLst>
            </p:cNvPr>
            <p:cNvSpPr/>
            <p:nvPr/>
          </p:nvSpPr>
          <p:spPr>
            <a:xfrm>
              <a:off x="1184532" y="1968491"/>
              <a:ext cx="4605748" cy="198360"/>
            </a:xfrm>
            <a:prstGeom prst="rect">
              <a:avLst/>
            </a:prstGeom>
            <a:grpFill/>
            <a:ln>
              <a:solidFill>
                <a:srgbClr val="1F4E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12" name="그림 11">
            <a:extLst>
              <a:ext uri="{FF2B5EF4-FFF2-40B4-BE49-F238E27FC236}">
                <a16:creationId xmlns:a16="http://schemas.microsoft.com/office/drawing/2014/main" id="{CF4CE7BA-C394-4F68-B80D-E015D19BB0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3038" y="314231"/>
            <a:ext cx="3520586" cy="410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545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884" y="2094676"/>
            <a:ext cx="11322050" cy="4425950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/>
          </p:cNvPicPr>
          <p:nvPr/>
        </p:nvPicPr>
        <p:blipFill>
          <a:blip r:embed="rId4">
            <a:alphaModFix amt="10000"/>
          </a:blip>
          <a:stretch>
            <a:fillRect/>
          </a:stretch>
        </p:blipFill>
        <p:spPr>
          <a:xfrm>
            <a:off x="10769600" y="5444067"/>
            <a:ext cx="1422400" cy="14224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sp>
        <p:nvSpPr>
          <p:cNvPr id="7" name="TextBox 7"/>
          <p:cNvSpPr txBox="1"/>
          <p:nvPr/>
        </p:nvSpPr>
        <p:spPr>
          <a:xfrm>
            <a:off x="999067" y="257409"/>
            <a:ext cx="4385733" cy="8890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5000" spc="-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사업 신청방법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421533" y="6392333"/>
            <a:ext cx="406400" cy="2116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9600"/>
              </a:lnSpc>
            </a:pPr>
            <a:r>
              <a:rPr lang="en-US" sz="1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21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18" name="Group 18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27" name="Group 27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35" name="Group 35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pic>
        <p:nvPicPr>
          <p:cNvPr id="38" name="그림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800" y="93010"/>
            <a:ext cx="3617825" cy="471425"/>
          </a:xfrm>
          <a:prstGeom prst="rect">
            <a:avLst/>
          </a:prstGeom>
        </p:spPr>
      </p:pic>
      <p:sp>
        <p:nvSpPr>
          <p:cNvPr id="25" name="TextBox 9"/>
          <p:cNvSpPr txBox="1"/>
          <p:nvPr/>
        </p:nvSpPr>
        <p:spPr>
          <a:xfrm>
            <a:off x="4974167" y="769051"/>
            <a:ext cx="2747433" cy="2370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기관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기업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 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신청</a:t>
            </a:r>
            <a:endParaRPr lang="en-US" sz="1333" dirty="0">
              <a:solidFill>
                <a:srgbClr val="545454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191C9897-185D-43DE-A820-C480D1280B76}"/>
              </a:ext>
            </a:extLst>
          </p:cNvPr>
          <p:cNvSpPr/>
          <p:nvPr/>
        </p:nvSpPr>
        <p:spPr>
          <a:xfrm>
            <a:off x="558800" y="1295401"/>
            <a:ext cx="4826000" cy="75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609630">
              <a:lnSpc>
                <a:spcPct val="150000"/>
              </a:lnSpc>
              <a:defRPr/>
            </a:pPr>
            <a:r>
              <a:rPr lang="en-US" altLang="ko-KR" sz="1600" b="1" kern="0" dirty="0">
                <a:solidFill>
                  <a:srgbClr val="1E3252"/>
                </a:solidFill>
                <a:latin typeface="맑은 고딕" panose="020F0502020204030204"/>
                <a:ea typeface="맑은 고딕" panose="020B0503020000020004" pitchFamily="50" charset="-127"/>
              </a:rPr>
              <a:t>① W</a:t>
            </a:r>
            <a:r>
              <a:rPr lang="ko-KR" altLang="en-US" sz="1600" b="1" kern="0" dirty="0" err="1">
                <a:solidFill>
                  <a:srgbClr val="1E3252"/>
                </a:solidFill>
                <a:latin typeface="맑은 고딕" panose="020F0502020204030204"/>
                <a:ea typeface="맑은 고딕" panose="020B0503020000020004" pitchFamily="50" charset="-127"/>
              </a:rPr>
              <a:t>브릿지</a:t>
            </a:r>
            <a:r>
              <a:rPr lang="ko-KR" altLang="en-US" sz="1600" b="1" kern="0" dirty="0">
                <a:solidFill>
                  <a:srgbClr val="1E3252"/>
                </a:solidFill>
                <a:latin typeface="맑은 고딕" panose="020F0502020204030204"/>
                <a:ea typeface="맑은 고딕" panose="020B0503020000020004" pitchFamily="50" charset="-127"/>
              </a:rPr>
              <a:t> 홈페이지 이동</a:t>
            </a:r>
            <a:r>
              <a:rPr lang="en-US" altLang="ko-KR" sz="1600" b="1" kern="0" dirty="0">
                <a:solidFill>
                  <a:srgbClr val="1E3252"/>
                </a:solidFill>
                <a:latin typeface="맑은 고딕" panose="020F0502020204030204"/>
                <a:ea typeface="맑은 고딕" panose="020B0503020000020004" pitchFamily="50" charset="-127"/>
              </a:rPr>
              <a:t>(www.wbridge.or.kr)</a:t>
            </a:r>
          </a:p>
          <a:p>
            <a:pPr defTabSz="609630">
              <a:lnSpc>
                <a:spcPct val="150000"/>
              </a:lnSpc>
              <a:defRPr/>
            </a:pPr>
            <a:r>
              <a:rPr lang="en-US" altLang="ko-KR" sz="1600" b="1" kern="0" dirty="0">
                <a:solidFill>
                  <a:srgbClr val="1E3252"/>
                </a:solidFill>
                <a:latin typeface="맑은 고딕" panose="020F0502020204030204"/>
                <a:ea typeface="맑은 고딕" panose="020B0503020000020004" pitchFamily="50" charset="-127"/>
              </a:rPr>
              <a:t>② </a:t>
            </a:r>
            <a:r>
              <a:rPr lang="ko-KR" altLang="en-US" sz="1600" b="1" kern="0" dirty="0">
                <a:solidFill>
                  <a:srgbClr val="1E3252"/>
                </a:solidFill>
                <a:latin typeface="맑은 고딕" panose="020F0502020204030204"/>
                <a:ea typeface="맑은 고딕" panose="020B0503020000020004" pitchFamily="50" charset="-127"/>
              </a:rPr>
              <a:t>회원가입 </a:t>
            </a:r>
            <a:r>
              <a:rPr lang="en-US" altLang="ko-KR" sz="1600" b="1" kern="0" dirty="0">
                <a:solidFill>
                  <a:srgbClr val="1E3252"/>
                </a:solidFill>
                <a:latin typeface="맑은 고딕" panose="020F0502020204030204"/>
                <a:ea typeface="맑은 고딕" panose="020B0503020000020004" pitchFamily="50" charset="-127"/>
              </a:rPr>
              <a:t>&gt; </a:t>
            </a:r>
            <a:r>
              <a:rPr lang="ko-KR" altLang="en-US" sz="1600" b="1" kern="0" dirty="0">
                <a:solidFill>
                  <a:srgbClr val="1E3252"/>
                </a:solidFill>
                <a:latin typeface="맑은 고딕" panose="020F0502020204030204"/>
                <a:ea typeface="맑은 고딕" panose="020B0503020000020004" pitchFamily="50" charset="-127"/>
              </a:rPr>
              <a:t>기업회원 가입 </a:t>
            </a:r>
            <a:r>
              <a:rPr lang="en-US" altLang="ko-KR" sz="1600" b="1" kern="0" dirty="0">
                <a:solidFill>
                  <a:srgbClr val="1E3252"/>
                </a:solidFill>
                <a:latin typeface="맑은 고딕" panose="020F0502020204030204"/>
                <a:ea typeface="맑은 고딕" panose="020B0503020000020004" pitchFamily="50" charset="-127"/>
              </a:rPr>
              <a:t>&gt; </a:t>
            </a:r>
            <a:r>
              <a:rPr lang="ko-KR" altLang="en-US" sz="1600" b="1" kern="0" dirty="0">
                <a:solidFill>
                  <a:srgbClr val="1E3252"/>
                </a:solidFill>
                <a:latin typeface="맑은 고딕" panose="020F0502020204030204"/>
                <a:ea typeface="맑은 고딕" panose="020B0503020000020004" pitchFamily="50" charset="-127"/>
              </a:rPr>
              <a:t>로그인</a:t>
            </a: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7139F0A6-3D77-4B32-9470-AE1D0C313865}"/>
              </a:ext>
            </a:extLst>
          </p:cNvPr>
          <p:cNvSpPr/>
          <p:nvPr/>
        </p:nvSpPr>
        <p:spPr>
          <a:xfrm>
            <a:off x="11439676" y="2159000"/>
            <a:ext cx="355600" cy="283028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7139F0A6-3D77-4B32-9470-AE1D0C313865}"/>
              </a:ext>
            </a:extLst>
          </p:cNvPr>
          <p:cNvSpPr/>
          <p:nvPr/>
        </p:nvSpPr>
        <p:spPr>
          <a:xfrm>
            <a:off x="5207000" y="5824077"/>
            <a:ext cx="2260600" cy="449723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7139F0A6-3D77-4B32-9470-AE1D0C313865}"/>
              </a:ext>
            </a:extLst>
          </p:cNvPr>
          <p:cNvSpPr/>
          <p:nvPr/>
        </p:nvSpPr>
        <p:spPr>
          <a:xfrm>
            <a:off x="6248400" y="3378201"/>
            <a:ext cx="1320800" cy="449723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191C9897-185D-43DE-A820-C480D1280B76}"/>
              </a:ext>
            </a:extLst>
          </p:cNvPr>
          <p:cNvSpPr/>
          <p:nvPr/>
        </p:nvSpPr>
        <p:spPr>
          <a:xfrm>
            <a:off x="582990" y="3140473"/>
            <a:ext cx="4511523" cy="54252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 latinLnBrk="1"/>
            <a:r>
              <a:rPr lang="ko-KR" altLang="en-US" sz="1600" b="1" dirty="0">
                <a:solidFill>
                  <a:srgbClr val="1E3252"/>
                </a:solidFill>
                <a:latin typeface="맑은 고딕" panose="020F0502020204030204"/>
              </a:rPr>
              <a:t>사업자등록증 하나로 복수의 아이디 생성 가능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4BDE2FAF-EA7D-4668-817E-921ABBDCC5D9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0433F62-6B12-4728-8926-1F7A765A0784}"/>
              </a:ext>
            </a:extLst>
          </p:cNvPr>
          <p:cNvSpPr txBox="1"/>
          <p:nvPr/>
        </p:nvSpPr>
        <p:spPr>
          <a:xfrm>
            <a:off x="875104" y="237378"/>
            <a:ext cx="4483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ko-KR" altLang="en-US" sz="3600" dirty="0">
                <a:solidFill>
                  <a:prstClr val="white"/>
                </a:solidFill>
              </a:rPr>
              <a:t>사업 신청 방법</a:t>
            </a:r>
            <a:r>
              <a:rPr lang="en-US" altLang="ko-KR" sz="3600" dirty="0">
                <a:solidFill>
                  <a:prstClr val="white"/>
                </a:solidFill>
              </a:rPr>
              <a:t>(</a:t>
            </a:r>
            <a:r>
              <a:rPr lang="ko-KR" altLang="en-US" sz="3600" dirty="0">
                <a:solidFill>
                  <a:prstClr val="white"/>
                </a:solidFill>
              </a:rPr>
              <a:t>기관</a:t>
            </a:r>
            <a:r>
              <a:rPr lang="en-US" altLang="ko-KR" sz="3600" dirty="0">
                <a:solidFill>
                  <a:prstClr val="white"/>
                </a:solidFill>
              </a:rPr>
              <a:t>)</a:t>
            </a:r>
            <a:endParaRPr lang="ko-KR" altLang="en-US" sz="3600" dirty="0">
              <a:solidFill>
                <a:prstClr val="white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07F490B-DDE4-48C4-99D8-5BE3BC047E91}"/>
              </a:ext>
            </a:extLst>
          </p:cNvPr>
          <p:cNvSpPr txBox="1"/>
          <p:nvPr/>
        </p:nvSpPr>
        <p:spPr>
          <a:xfrm>
            <a:off x="132080" y="252767"/>
            <a:ext cx="77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ko-KR" sz="1400" dirty="0">
                <a:solidFill>
                  <a:prstClr val="white"/>
                </a:solidFill>
              </a:rPr>
              <a:t>Part 2, </a:t>
            </a:r>
            <a:endParaRPr lang="ko-KR" altLang="en-US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185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alphaModFix amt="10000"/>
          </a:blip>
          <a:stretch>
            <a:fillRect/>
          </a:stretch>
        </p:blipFill>
        <p:spPr>
          <a:xfrm>
            <a:off x="10769600" y="5444067"/>
            <a:ext cx="1422400" cy="14224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sp>
        <p:nvSpPr>
          <p:cNvPr id="7" name="TextBox 7"/>
          <p:cNvSpPr txBox="1"/>
          <p:nvPr/>
        </p:nvSpPr>
        <p:spPr>
          <a:xfrm>
            <a:off x="999067" y="257409"/>
            <a:ext cx="4385733" cy="8890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5000" spc="-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사업 신청방법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421533" y="6392333"/>
            <a:ext cx="406400" cy="2116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9600"/>
              </a:lnSpc>
            </a:pPr>
            <a:r>
              <a:rPr lang="en-US" sz="1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22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18" name="Group 18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27" name="Group 27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35" name="Group 35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pic>
        <p:nvPicPr>
          <p:cNvPr id="38" name="그림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800" y="93010"/>
            <a:ext cx="3617825" cy="471425"/>
          </a:xfrm>
          <a:prstGeom prst="rect">
            <a:avLst/>
          </a:prstGeom>
        </p:spPr>
      </p:pic>
      <p:sp>
        <p:nvSpPr>
          <p:cNvPr id="25" name="TextBox 9"/>
          <p:cNvSpPr txBox="1"/>
          <p:nvPr/>
        </p:nvSpPr>
        <p:spPr>
          <a:xfrm>
            <a:off x="4974167" y="769051"/>
            <a:ext cx="2747433" cy="2370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개인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인력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 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신청</a:t>
            </a:r>
            <a:endParaRPr lang="en-US" sz="1333" dirty="0">
              <a:solidFill>
                <a:srgbClr val="545454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191C9897-185D-43DE-A820-C480D1280B76}"/>
              </a:ext>
            </a:extLst>
          </p:cNvPr>
          <p:cNvSpPr/>
          <p:nvPr/>
        </p:nvSpPr>
        <p:spPr>
          <a:xfrm>
            <a:off x="558800" y="1295401"/>
            <a:ext cx="5994400" cy="5344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 latinLnBrk="1"/>
            <a:r>
              <a:rPr lang="ko-KR" altLang="en-US" sz="1600" b="1" dirty="0">
                <a:solidFill>
                  <a:srgbClr val="1E3252"/>
                </a:solidFill>
                <a:latin typeface="맑은 고딕" panose="020F0502020204030204"/>
              </a:rPr>
              <a:t>일자리 </a:t>
            </a:r>
            <a:r>
              <a:rPr lang="en-US" altLang="ko-KR" sz="1600" b="1" dirty="0">
                <a:solidFill>
                  <a:srgbClr val="1E3252"/>
                </a:solidFill>
                <a:latin typeface="맑은 고딕" panose="020F0502020204030204"/>
              </a:rPr>
              <a:t>&gt; </a:t>
            </a:r>
            <a:r>
              <a:rPr lang="ko-KR" altLang="en-US" sz="1600" b="1" dirty="0">
                <a:solidFill>
                  <a:srgbClr val="1E3252"/>
                </a:solidFill>
                <a:latin typeface="맑은 고딕" panose="020F0502020204030204"/>
              </a:rPr>
              <a:t>경력복귀지원</a:t>
            </a:r>
            <a:r>
              <a:rPr lang="en-US" altLang="ko-KR" sz="1600" b="1" dirty="0">
                <a:solidFill>
                  <a:srgbClr val="1E3252"/>
                </a:solidFill>
                <a:latin typeface="맑은 고딕" panose="020F0502020204030204"/>
              </a:rPr>
              <a:t> &gt; </a:t>
            </a:r>
            <a:r>
              <a:rPr lang="ko-KR" altLang="en-US" sz="1600" b="1" dirty="0" err="1">
                <a:solidFill>
                  <a:srgbClr val="1E3252"/>
                </a:solidFill>
                <a:latin typeface="맑은 고딕" panose="020F0502020204030204"/>
              </a:rPr>
              <a:t>공고글</a:t>
            </a:r>
            <a:r>
              <a:rPr lang="ko-KR" altLang="en-US" sz="1600" b="1" dirty="0">
                <a:solidFill>
                  <a:srgbClr val="1E3252"/>
                </a:solidFill>
                <a:latin typeface="맑은 고딕" panose="020F0502020204030204"/>
              </a:rPr>
              <a:t> 클릭 </a:t>
            </a:r>
            <a:r>
              <a:rPr lang="en-US" altLang="ko-KR" sz="1600" b="1" dirty="0">
                <a:solidFill>
                  <a:srgbClr val="1E3252"/>
                </a:solidFill>
                <a:latin typeface="맑은 고딕" panose="020F0502020204030204"/>
              </a:rPr>
              <a:t>&gt; </a:t>
            </a:r>
            <a:r>
              <a:rPr lang="ko-KR" altLang="en-US" sz="1600" b="1" dirty="0">
                <a:solidFill>
                  <a:srgbClr val="1E3252"/>
                </a:solidFill>
                <a:latin typeface="맑은 고딕" panose="020F0502020204030204"/>
              </a:rPr>
              <a:t>사업 신청하기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792B1679-C316-4BA5-8A4C-506799294EB9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5702B38-E30A-4EA8-927F-03F9B7C35158}"/>
              </a:ext>
            </a:extLst>
          </p:cNvPr>
          <p:cNvSpPr txBox="1"/>
          <p:nvPr/>
        </p:nvSpPr>
        <p:spPr>
          <a:xfrm>
            <a:off x="875104" y="237378"/>
            <a:ext cx="32784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ko-KR" altLang="en-US" sz="3600" dirty="0">
                <a:solidFill>
                  <a:prstClr val="white"/>
                </a:solidFill>
              </a:rPr>
              <a:t>사업 신청 방법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6CFF90C-D6D0-4937-A7C2-92196F244705}"/>
              </a:ext>
            </a:extLst>
          </p:cNvPr>
          <p:cNvSpPr txBox="1"/>
          <p:nvPr/>
        </p:nvSpPr>
        <p:spPr>
          <a:xfrm>
            <a:off x="875104" y="237378"/>
            <a:ext cx="4483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ko-KR" altLang="en-US" sz="3600" dirty="0">
                <a:solidFill>
                  <a:prstClr val="white"/>
                </a:solidFill>
              </a:rPr>
              <a:t>사업 신청 방법</a:t>
            </a:r>
            <a:r>
              <a:rPr lang="en-US" altLang="ko-KR" sz="3600" dirty="0">
                <a:solidFill>
                  <a:prstClr val="white"/>
                </a:solidFill>
              </a:rPr>
              <a:t>(</a:t>
            </a:r>
            <a:r>
              <a:rPr lang="ko-KR" altLang="en-US" sz="3600" dirty="0">
                <a:solidFill>
                  <a:prstClr val="white"/>
                </a:solidFill>
              </a:rPr>
              <a:t>기관</a:t>
            </a:r>
            <a:r>
              <a:rPr lang="en-US" altLang="ko-KR" sz="3600" dirty="0">
                <a:solidFill>
                  <a:prstClr val="white"/>
                </a:solidFill>
              </a:rPr>
              <a:t>)</a:t>
            </a:r>
            <a:endParaRPr lang="ko-KR" altLang="en-US" sz="3600" dirty="0">
              <a:solidFill>
                <a:prstClr val="white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7D09CBA-CBCB-42A5-8D50-2D9EB982BF5D}"/>
              </a:ext>
            </a:extLst>
          </p:cNvPr>
          <p:cNvSpPr txBox="1"/>
          <p:nvPr/>
        </p:nvSpPr>
        <p:spPr>
          <a:xfrm>
            <a:off x="132080" y="252767"/>
            <a:ext cx="77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ko-KR" sz="1400" dirty="0">
                <a:solidFill>
                  <a:prstClr val="white"/>
                </a:solidFill>
              </a:rPr>
              <a:t>Part 2, </a:t>
            </a:r>
            <a:endParaRPr lang="ko-KR" altLang="en-US" sz="1400" dirty="0">
              <a:solidFill>
                <a:prstClr val="white"/>
              </a:solidFill>
            </a:endParaRPr>
          </a:p>
        </p:txBody>
      </p:sp>
      <p:pic>
        <p:nvPicPr>
          <p:cNvPr id="28" name="그림 27">
            <a:extLst>
              <a:ext uri="{FF2B5EF4-FFF2-40B4-BE49-F238E27FC236}">
                <a16:creationId xmlns:a16="http://schemas.microsoft.com/office/drawing/2014/main" id="{80AC420C-E2A3-4403-89CB-FFC5C3F208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025226"/>
            <a:ext cx="12192000" cy="2182711"/>
          </a:xfrm>
          <a:prstGeom prst="rect">
            <a:avLst/>
          </a:prstGeom>
        </p:spPr>
      </p:pic>
      <p:pic>
        <p:nvPicPr>
          <p:cNvPr id="37" name="그림 36">
            <a:extLst>
              <a:ext uri="{FF2B5EF4-FFF2-40B4-BE49-F238E27FC236}">
                <a16:creationId xmlns:a16="http://schemas.microsoft.com/office/drawing/2014/main" id="{29FC280A-35BD-4B89-9B31-1FC691177C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1729" y="5659745"/>
            <a:ext cx="8899957" cy="702836"/>
          </a:xfrm>
          <a:prstGeom prst="rect">
            <a:avLst/>
          </a:prstGeom>
        </p:spPr>
      </p:pic>
      <p:sp>
        <p:nvSpPr>
          <p:cNvPr id="39" name="직사각형 38">
            <a:extLst>
              <a:ext uri="{FF2B5EF4-FFF2-40B4-BE49-F238E27FC236}">
                <a16:creationId xmlns:a16="http://schemas.microsoft.com/office/drawing/2014/main" id="{32CC2061-A5BD-47FF-8983-6F7D8CA02297}"/>
              </a:ext>
            </a:extLst>
          </p:cNvPr>
          <p:cNvSpPr/>
          <p:nvPr/>
        </p:nvSpPr>
        <p:spPr>
          <a:xfrm>
            <a:off x="5384800" y="5884169"/>
            <a:ext cx="1381760" cy="357218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2D209B6B-53E0-4D51-AAC6-143168A48F3D}"/>
              </a:ext>
            </a:extLst>
          </p:cNvPr>
          <p:cNvSpPr/>
          <p:nvPr/>
        </p:nvSpPr>
        <p:spPr>
          <a:xfrm>
            <a:off x="5090766" y="2275682"/>
            <a:ext cx="694571" cy="283028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8EAC1026-C989-48EB-BDA6-13612C2CC538}"/>
              </a:ext>
            </a:extLst>
          </p:cNvPr>
          <p:cNvSpPr/>
          <p:nvPr/>
        </p:nvSpPr>
        <p:spPr>
          <a:xfrm>
            <a:off x="5027570" y="2753644"/>
            <a:ext cx="824590" cy="253987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2B58B3B5-2CC0-49DD-A59B-BFBC14FAE108}"/>
              </a:ext>
            </a:extLst>
          </p:cNvPr>
          <p:cNvSpPr/>
          <p:nvPr/>
        </p:nvSpPr>
        <p:spPr>
          <a:xfrm>
            <a:off x="1903227" y="4329194"/>
            <a:ext cx="7592465" cy="919388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pic>
        <p:nvPicPr>
          <p:cNvPr id="43" name="그림 42">
            <a:extLst>
              <a:ext uri="{FF2B5EF4-FFF2-40B4-BE49-F238E27FC236}">
                <a16:creationId xmlns:a16="http://schemas.microsoft.com/office/drawing/2014/main" id="{375DBEE7-FC48-49F3-84E5-E95DC928B2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22549" y="4413519"/>
            <a:ext cx="7464057" cy="77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59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그림 43">
            <a:extLst>
              <a:ext uri="{FF2B5EF4-FFF2-40B4-BE49-F238E27FC236}">
                <a16:creationId xmlns:a16="http://schemas.microsoft.com/office/drawing/2014/main" id="{F0D41A31-CA51-48F0-A2F1-E4AFF81BEF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788" y="2014478"/>
            <a:ext cx="7069715" cy="4807406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/>
          </p:cNvPicPr>
          <p:nvPr/>
        </p:nvPicPr>
        <p:blipFill>
          <a:blip r:embed="rId4">
            <a:alphaModFix amt="10000"/>
          </a:blip>
          <a:stretch>
            <a:fillRect/>
          </a:stretch>
        </p:blipFill>
        <p:spPr>
          <a:xfrm>
            <a:off x="10769600" y="5444067"/>
            <a:ext cx="1422400" cy="14224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sp>
        <p:nvSpPr>
          <p:cNvPr id="7" name="TextBox 7"/>
          <p:cNvSpPr txBox="1"/>
          <p:nvPr/>
        </p:nvSpPr>
        <p:spPr>
          <a:xfrm>
            <a:off x="999067" y="257409"/>
            <a:ext cx="4385733" cy="8890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5000" spc="-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사업 신청방법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421533" y="6392333"/>
            <a:ext cx="406400" cy="2116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9600"/>
              </a:lnSpc>
            </a:pPr>
            <a:r>
              <a:rPr lang="en-US" sz="1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23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18" name="Group 18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27" name="Group 27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35" name="Group 35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pic>
        <p:nvPicPr>
          <p:cNvPr id="38" name="그림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800" y="93010"/>
            <a:ext cx="3617825" cy="471425"/>
          </a:xfrm>
          <a:prstGeom prst="rect">
            <a:avLst/>
          </a:prstGeom>
        </p:spPr>
      </p:pic>
      <p:sp>
        <p:nvSpPr>
          <p:cNvPr id="25" name="TextBox 9"/>
          <p:cNvSpPr txBox="1"/>
          <p:nvPr/>
        </p:nvSpPr>
        <p:spPr>
          <a:xfrm>
            <a:off x="4974167" y="769051"/>
            <a:ext cx="2747433" cy="2370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개인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인력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 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신청</a:t>
            </a:r>
            <a:endParaRPr lang="en-US" sz="1333" dirty="0">
              <a:solidFill>
                <a:srgbClr val="545454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191C9897-185D-43DE-A820-C480D1280B76}"/>
              </a:ext>
            </a:extLst>
          </p:cNvPr>
          <p:cNvSpPr/>
          <p:nvPr/>
        </p:nvSpPr>
        <p:spPr>
          <a:xfrm>
            <a:off x="558800" y="1295401"/>
            <a:ext cx="5994400" cy="5344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 latinLnBrk="1"/>
            <a:r>
              <a:rPr lang="ko-KR" altLang="en-US" sz="1600" b="1" dirty="0">
                <a:solidFill>
                  <a:srgbClr val="1E3252"/>
                </a:solidFill>
                <a:latin typeface="맑은 고딕" panose="020F0502020204030204"/>
              </a:rPr>
              <a:t>기관 정보 확인 및 채용인력 정보 추가 입력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7139F0A6-3D77-4B32-9470-AE1D0C313865}"/>
              </a:ext>
            </a:extLst>
          </p:cNvPr>
          <p:cNvSpPr/>
          <p:nvPr/>
        </p:nvSpPr>
        <p:spPr>
          <a:xfrm>
            <a:off x="1451538" y="5850280"/>
            <a:ext cx="7014965" cy="799265"/>
          </a:xfrm>
          <a:prstGeom prst="rect">
            <a:avLst/>
          </a:prstGeom>
          <a:noFill/>
          <a:ln w="5715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742624" y="3256445"/>
            <a:ext cx="595380" cy="25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6" name="직사각형 25"/>
          <p:cNvSpPr/>
          <p:nvPr/>
        </p:nvSpPr>
        <p:spPr>
          <a:xfrm>
            <a:off x="2633914" y="4347784"/>
            <a:ext cx="812800" cy="25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8" name="직사각형 27"/>
          <p:cNvSpPr/>
          <p:nvPr/>
        </p:nvSpPr>
        <p:spPr>
          <a:xfrm>
            <a:off x="3606800" y="4892054"/>
            <a:ext cx="812800" cy="25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191C9897-185D-43DE-A820-C480D1280B76}"/>
              </a:ext>
            </a:extLst>
          </p:cNvPr>
          <p:cNvSpPr/>
          <p:nvPr/>
        </p:nvSpPr>
        <p:spPr>
          <a:xfrm>
            <a:off x="9068448" y="5998724"/>
            <a:ext cx="1173264" cy="38459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/>
              <a:t>정보 입력</a:t>
            </a:r>
          </a:p>
        </p:txBody>
      </p:sp>
      <p:sp>
        <p:nvSpPr>
          <p:cNvPr id="30" name="오른쪽 화살표 29"/>
          <p:cNvSpPr/>
          <p:nvPr/>
        </p:nvSpPr>
        <p:spPr>
          <a:xfrm>
            <a:off x="8467572" y="6117645"/>
            <a:ext cx="614584" cy="146757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7139F0A6-3D77-4B32-9470-AE1D0C313865}"/>
              </a:ext>
            </a:extLst>
          </p:cNvPr>
          <p:cNvSpPr/>
          <p:nvPr/>
        </p:nvSpPr>
        <p:spPr>
          <a:xfrm>
            <a:off x="1451538" y="2319600"/>
            <a:ext cx="4818524" cy="3477518"/>
          </a:xfrm>
          <a:prstGeom prst="rect">
            <a:avLst/>
          </a:pr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191C9897-185D-43DE-A820-C480D1280B76}"/>
              </a:ext>
            </a:extLst>
          </p:cNvPr>
          <p:cNvSpPr/>
          <p:nvPr/>
        </p:nvSpPr>
        <p:spPr>
          <a:xfrm>
            <a:off x="6954671" y="3936984"/>
            <a:ext cx="3256064" cy="66928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b="1" dirty="0" err="1"/>
              <a:t>회원가입시</a:t>
            </a:r>
            <a:r>
              <a:rPr lang="ko-KR" altLang="en-US" sz="1600" b="1" dirty="0"/>
              <a:t> 작성한 내용정보</a:t>
            </a:r>
            <a:r>
              <a:rPr lang="en-US" altLang="ko-KR" sz="1600" b="1" dirty="0"/>
              <a:t> </a:t>
            </a:r>
            <a:r>
              <a:rPr lang="ko-KR" altLang="en-US" sz="1600" b="1" dirty="0"/>
              <a:t>확인</a:t>
            </a:r>
            <a:endParaRPr lang="en-US" altLang="ko-KR" sz="1600" b="1" dirty="0"/>
          </a:p>
          <a:p>
            <a:r>
              <a:rPr lang="ko-KR" altLang="en-US" sz="1600" b="1" dirty="0"/>
              <a:t>정보 수정은 </a:t>
            </a:r>
            <a:r>
              <a:rPr lang="en-US" altLang="ko-KR" sz="1600" b="1" dirty="0"/>
              <a:t>My Page</a:t>
            </a:r>
            <a:endParaRPr lang="ko-KR" altLang="en-US" sz="1600" b="1" dirty="0"/>
          </a:p>
        </p:txBody>
      </p:sp>
      <p:sp>
        <p:nvSpPr>
          <p:cNvPr id="33" name="오른쪽 화살표 32"/>
          <p:cNvSpPr/>
          <p:nvPr/>
        </p:nvSpPr>
        <p:spPr>
          <a:xfrm>
            <a:off x="6289287" y="4192149"/>
            <a:ext cx="614584" cy="146757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9" name="직사각형 8"/>
          <p:cNvSpPr/>
          <p:nvPr/>
        </p:nvSpPr>
        <p:spPr>
          <a:xfrm>
            <a:off x="2710260" y="2435211"/>
            <a:ext cx="785263" cy="2045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6" name="직사각형 35"/>
          <p:cNvSpPr/>
          <p:nvPr/>
        </p:nvSpPr>
        <p:spPr>
          <a:xfrm>
            <a:off x="2683933" y="3989821"/>
            <a:ext cx="5080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7" name="직사각형 36"/>
          <p:cNvSpPr/>
          <p:nvPr/>
        </p:nvSpPr>
        <p:spPr>
          <a:xfrm>
            <a:off x="2521733" y="5177597"/>
            <a:ext cx="2547417" cy="2292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9" name="직사각형 38"/>
          <p:cNvSpPr/>
          <p:nvPr/>
        </p:nvSpPr>
        <p:spPr>
          <a:xfrm>
            <a:off x="2609063" y="4786382"/>
            <a:ext cx="972409" cy="1931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99147B0E-6455-45D9-9B57-A9B34FD4356E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E3A7554-E15A-4D1F-80AE-DE1F0F5D8217}"/>
              </a:ext>
            </a:extLst>
          </p:cNvPr>
          <p:cNvSpPr txBox="1"/>
          <p:nvPr/>
        </p:nvSpPr>
        <p:spPr>
          <a:xfrm>
            <a:off x="875104" y="237378"/>
            <a:ext cx="32784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ko-KR" altLang="en-US" sz="3600" dirty="0">
                <a:solidFill>
                  <a:prstClr val="white"/>
                </a:solidFill>
              </a:rPr>
              <a:t>사업 신청 방법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977BAE-6157-4635-8394-EE6382BCDE9D}"/>
              </a:ext>
            </a:extLst>
          </p:cNvPr>
          <p:cNvSpPr txBox="1"/>
          <p:nvPr/>
        </p:nvSpPr>
        <p:spPr>
          <a:xfrm>
            <a:off x="875104" y="237378"/>
            <a:ext cx="4483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ko-KR" altLang="en-US" sz="3600" dirty="0">
                <a:solidFill>
                  <a:prstClr val="white"/>
                </a:solidFill>
              </a:rPr>
              <a:t>사업 신청 방법</a:t>
            </a:r>
            <a:r>
              <a:rPr lang="en-US" altLang="ko-KR" sz="3600" dirty="0">
                <a:solidFill>
                  <a:prstClr val="white"/>
                </a:solidFill>
              </a:rPr>
              <a:t>(</a:t>
            </a:r>
            <a:r>
              <a:rPr lang="ko-KR" altLang="en-US" sz="3600" dirty="0">
                <a:solidFill>
                  <a:prstClr val="white"/>
                </a:solidFill>
              </a:rPr>
              <a:t>기관</a:t>
            </a:r>
            <a:r>
              <a:rPr lang="en-US" altLang="ko-KR" sz="3600" dirty="0">
                <a:solidFill>
                  <a:prstClr val="white"/>
                </a:solidFill>
              </a:rPr>
              <a:t>)</a:t>
            </a:r>
            <a:endParaRPr lang="ko-KR" altLang="en-US" sz="3600" dirty="0">
              <a:solidFill>
                <a:prstClr val="white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057ADF3-FFD5-4274-8477-B5AAE95CD6F0}"/>
              </a:ext>
            </a:extLst>
          </p:cNvPr>
          <p:cNvSpPr txBox="1"/>
          <p:nvPr/>
        </p:nvSpPr>
        <p:spPr>
          <a:xfrm>
            <a:off x="132080" y="252767"/>
            <a:ext cx="77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ko-KR" sz="1400" dirty="0">
                <a:solidFill>
                  <a:prstClr val="white"/>
                </a:solidFill>
              </a:rPr>
              <a:t>Part 2, </a:t>
            </a:r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4AD15774-4E5C-446E-8427-0173709E1752}"/>
              </a:ext>
            </a:extLst>
          </p:cNvPr>
          <p:cNvSpPr/>
          <p:nvPr/>
        </p:nvSpPr>
        <p:spPr>
          <a:xfrm>
            <a:off x="2683933" y="2824323"/>
            <a:ext cx="508000" cy="25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</p:spTree>
    <p:extLst>
      <p:ext uri="{BB962C8B-B14F-4D97-AF65-F5344CB8AC3E}">
        <p14:creationId xmlns:p14="http://schemas.microsoft.com/office/powerpoint/2010/main" val="16767656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alphaModFix amt="10000"/>
          </a:blip>
          <a:stretch>
            <a:fillRect/>
          </a:stretch>
        </p:blipFill>
        <p:spPr>
          <a:xfrm>
            <a:off x="10769600" y="5444067"/>
            <a:ext cx="1422400" cy="14224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sp>
        <p:nvSpPr>
          <p:cNvPr id="7" name="TextBox 7"/>
          <p:cNvSpPr txBox="1"/>
          <p:nvPr/>
        </p:nvSpPr>
        <p:spPr>
          <a:xfrm>
            <a:off x="999067" y="257409"/>
            <a:ext cx="4385733" cy="8890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5000" spc="-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사업 신청방법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421533" y="6392333"/>
            <a:ext cx="406400" cy="2116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9600"/>
              </a:lnSpc>
            </a:pPr>
            <a:r>
              <a:rPr lang="en-US" sz="1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24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18" name="Group 18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27" name="Group 27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35" name="Group 35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pic>
        <p:nvPicPr>
          <p:cNvPr id="38" name="그림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800" y="93010"/>
            <a:ext cx="3617825" cy="471425"/>
          </a:xfrm>
          <a:prstGeom prst="rect">
            <a:avLst/>
          </a:prstGeom>
        </p:spPr>
      </p:pic>
      <p:sp>
        <p:nvSpPr>
          <p:cNvPr id="25" name="TextBox 9"/>
          <p:cNvSpPr txBox="1"/>
          <p:nvPr/>
        </p:nvSpPr>
        <p:spPr>
          <a:xfrm>
            <a:off x="4974167" y="769051"/>
            <a:ext cx="2747433" cy="2370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개인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인력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 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신청</a:t>
            </a:r>
            <a:endParaRPr lang="en-US" sz="1333" dirty="0">
              <a:solidFill>
                <a:srgbClr val="545454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191C9897-185D-43DE-A820-C480D1280B76}"/>
              </a:ext>
            </a:extLst>
          </p:cNvPr>
          <p:cNvSpPr/>
          <p:nvPr/>
        </p:nvSpPr>
        <p:spPr>
          <a:xfrm>
            <a:off x="558800" y="1295401"/>
            <a:ext cx="6547394" cy="5344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/>
            <a:r>
              <a:rPr lang="ko-KR" altLang="en-US" sz="1600" b="1" dirty="0">
                <a:solidFill>
                  <a:srgbClr val="1E3252"/>
                </a:solidFill>
              </a:rPr>
              <a:t>일자리 </a:t>
            </a:r>
            <a:r>
              <a:rPr lang="en-US" altLang="ko-KR" sz="1600" b="1" dirty="0">
                <a:solidFill>
                  <a:srgbClr val="1E3252"/>
                </a:solidFill>
              </a:rPr>
              <a:t>&gt; </a:t>
            </a:r>
            <a:r>
              <a:rPr lang="ko-KR" altLang="en-US" sz="1600" b="1" dirty="0">
                <a:solidFill>
                  <a:srgbClr val="1E3252"/>
                </a:solidFill>
              </a:rPr>
              <a:t>경력복귀지원</a:t>
            </a:r>
            <a:r>
              <a:rPr lang="en-US" altLang="ko-KR" sz="1600" b="1" dirty="0">
                <a:solidFill>
                  <a:srgbClr val="1E3252"/>
                </a:solidFill>
              </a:rPr>
              <a:t> &gt; </a:t>
            </a:r>
            <a:r>
              <a:rPr lang="ko-KR" altLang="en-US" sz="1600" b="1" dirty="0" err="1">
                <a:solidFill>
                  <a:srgbClr val="1E3252"/>
                </a:solidFill>
              </a:rPr>
              <a:t>공고글</a:t>
            </a:r>
            <a:r>
              <a:rPr lang="ko-KR" altLang="en-US" sz="1600" b="1" dirty="0">
                <a:solidFill>
                  <a:srgbClr val="1E3252"/>
                </a:solidFill>
              </a:rPr>
              <a:t> 클릭 </a:t>
            </a:r>
            <a:r>
              <a:rPr lang="en-US" altLang="ko-KR" sz="1600" b="1" dirty="0">
                <a:solidFill>
                  <a:srgbClr val="1E3252"/>
                </a:solidFill>
              </a:rPr>
              <a:t>&gt; </a:t>
            </a:r>
            <a:r>
              <a:rPr lang="ko-KR" altLang="en-US" sz="1600" b="1" dirty="0">
                <a:solidFill>
                  <a:srgbClr val="1E3252"/>
                </a:solidFill>
              </a:rPr>
              <a:t>사업 신청하기 </a:t>
            </a:r>
            <a:r>
              <a:rPr lang="en-US" altLang="ko-KR" sz="1600" b="1" dirty="0">
                <a:solidFill>
                  <a:srgbClr val="1E3252"/>
                </a:solidFill>
              </a:rPr>
              <a:t>&gt; </a:t>
            </a:r>
            <a:r>
              <a:rPr lang="ko-KR" altLang="en-US" sz="1600" b="1" dirty="0">
                <a:solidFill>
                  <a:srgbClr val="1E3252"/>
                </a:solidFill>
              </a:rPr>
              <a:t>신청취소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99147B0E-6455-45D9-9B57-A9B34FD4356E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E3A7554-E15A-4D1F-80AE-DE1F0F5D8217}"/>
              </a:ext>
            </a:extLst>
          </p:cNvPr>
          <p:cNvSpPr txBox="1"/>
          <p:nvPr/>
        </p:nvSpPr>
        <p:spPr>
          <a:xfrm>
            <a:off x="875104" y="237378"/>
            <a:ext cx="56701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ko-KR" altLang="en-US" sz="3600" dirty="0">
                <a:solidFill>
                  <a:prstClr val="white"/>
                </a:solidFill>
              </a:rPr>
              <a:t>신청 취소 방법</a:t>
            </a:r>
            <a:r>
              <a:rPr lang="en-US" altLang="ko-KR" sz="3600" dirty="0">
                <a:solidFill>
                  <a:prstClr val="white"/>
                </a:solidFill>
              </a:rPr>
              <a:t>(</a:t>
            </a:r>
            <a:r>
              <a:rPr lang="ko-KR" altLang="en-US" sz="3600" dirty="0">
                <a:solidFill>
                  <a:prstClr val="white"/>
                </a:solidFill>
              </a:rPr>
              <a:t>인력</a:t>
            </a:r>
            <a:r>
              <a:rPr lang="en-US" altLang="ko-KR" sz="3600" dirty="0">
                <a:solidFill>
                  <a:prstClr val="white"/>
                </a:solidFill>
              </a:rPr>
              <a:t>, </a:t>
            </a:r>
            <a:r>
              <a:rPr lang="ko-KR" altLang="en-US" sz="3600" dirty="0">
                <a:solidFill>
                  <a:prstClr val="white"/>
                </a:solidFill>
              </a:rPr>
              <a:t>기관</a:t>
            </a:r>
            <a:r>
              <a:rPr lang="en-US" altLang="ko-KR" sz="3600" dirty="0">
                <a:solidFill>
                  <a:prstClr val="white"/>
                </a:solidFill>
              </a:rPr>
              <a:t>)</a:t>
            </a:r>
            <a:endParaRPr lang="ko-KR" altLang="en-US" sz="3600" dirty="0">
              <a:solidFill>
                <a:prstClr val="white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057ADF3-FFD5-4274-8477-B5AAE95CD6F0}"/>
              </a:ext>
            </a:extLst>
          </p:cNvPr>
          <p:cNvSpPr txBox="1"/>
          <p:nvPr/>
        </p:nvSpPr>
        <p:spPr>
          <a:xfrm>
            <a:off x="132080" y="252767"/>
            <a:ext cx="77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ko-KR" sz="1400" dirty="0">
                <a:solidFill>
                  <a:prstClr val="white"/>
                </a:solidFill>
              </a:rPr>
              <a:t>Part 3, </a:t>
            </a:r>
            <a:endParaRPr lang="ko-KR" altLang="en-US" sz="1400" dirty="0">
              <a:solidFill>
                <a:prstClr val="white"/>
              </a:solidFill>
            </a:endParaRPr>
          </a:p>
        </p:txBody>
      </p:sp>
      <p:pic>
        <p:nvPicPr>
          <p:cNvPr id="44" name="그림 43">
            <a:extLst>
              <a:ext uri="{FF2B5EF4-FFF2-40B4-BE49-F238E27FC236}">
                <a16:creationId xmlns:a16="http://schemas.microsoft.com/office/drawing/2014/main" id="{2CC07BE7-EEA0-415F-A311-1502A24455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" y="1925303"/>
            <a:ext cx="8223850" cy="4941164"/>
          </a:xfrm>
          <a:prstGeom prst="rect">
            <a:avLst/>
          </a:prstGeom>
        </p:spPr>
      </p:pic>
      <p:sp>
        <p:nvSpPr>
          <p:cNvPr id="45" name="직사각형 44">
            <a:extLst>
              <a:ext uri="{FF2B5EF4-FFF2-40B4-BE49-F238E27FC236}">
                <a16:creationId xmlns:a16="http://schemas.microsoft.com/office/drawing/2014/main" id="{FF355435-3B11-4956-905A-94B089509018}"/>
              </a:ext>
            </a:extLst>
          </p:cNvPr>
          <p:cNvSpPr/>
          <p:nvPr/>
        </p:nvSpPr>
        <p:spPr>
          <a:xfrm>
            <a:off x="3890642" y="6186627"/>
            <a:ext cx="1560165" cy="411411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CBE67E-5ADA-4FE3-9D26-EF5A2D7577CB}"/>
              </a:ext>
            </a:extLst>
          </p:cNvPr>
          <p:cNvSpPr txBox="1"/>
          <p:nvPr/>
        </p:nvSpPr>
        <p:spPr>
          <a:xfrm>
            <a:off x="4780811" y="2918030"/>
            <a:ext cx="7047122" cy="1285288"/>
          </a:xfrm>
          <a:prstGeom prst="rect">
            <a:avLst/>
          </a:prstGeom>
          <a:solidFill>
            <a:schemeClr val="bg1"/>
          </a:solidFill>
          <a:ln w="57150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rgbClr val="1E3252"/>
                </a:solidFill>
              </a:rPr>
              <a:t>신청페이지 마지막 하단에 신청취소 버튼으로 가능</a:t>
            </a:r>
            <a:endParaRPr lang="en-US" altLang="ko-KR" b="1" dirty="0">
              <a:solidFill>
                <a:srgbClr val="1E325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rgbClr val="1E3252"/>
                </a:solidFill>
              </a:rPr>
              <a:t>이후 다시 신청서 작성하여 마지막에 신청완료까지 마무리해야 </a:t>
            </a:r>
            <a:br>
              <a:rPr lang="en-US" altLang="ko-KR" b="1" dirty="0">
                <a:solidFill>
                  <a:srgbClr val="1E3252"/>
                </a:solidFill>
              </a:rPr>
            </a:br>
            <a:r>
              <a:rPr lang="ko-KR" altLang="en-US" b="1" dirty="0">
                <a:solidFill>
                  <a:srgbClr val="1E3252"/>
                </a:solidFill>
              </a:rPr>
              <a:t>신청 접수가 완료됨</a:t>
            </a:r>
            <a:endParaRPr lang="en-US" altLang="ko-KR" b="1" dirty="0">
              <a:solidFill>
                <a:srgbClr val="1E3252"/>
              </a:solidFill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55F11259-DEFD-45A8-B1EF-05C9B937DECE}"/>
              </a:ext>
            </a:extLst>
          </p:cNvPr>
          <p:cNvSpPr/>
          <p:nvPr/>
        </p:nvSpPr>
        <p:spPr>
          <a:xfrm>
            <a:off x="2418341" y="2427869"/>
            <a:ext cx="1748901" cy="3107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59600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432" y="2385013"/>
            <a:ext cx="7303167" cy="766261"/>
          </a:xfrm>
          <a:prstGeom prst="rect">
            <a:avLst/>
          </a:prstGeom>
        </p:spPr>
      </p:pic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1970814" y="3765909"/>
            <a:ext cx="8280400" cy="439737"/>
          </a:xfrm>
        </p:spPr>
        <p:txBody>
          <a:bodyPr>
            <a:noAutofit/>
          </a:bodyPr>
          <a:lstStyle/>
          <a:p>
            <a:pPr algn="ctr"/>
            <a:r>
              <a:rPr lang="ko-KR" altLang="en-US" sz="3200" dirty="0">
                <a:solidFill>
                  <a:srgbClr val="2E446B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감사합니다</a:t>
            </a:r>
            <a:r>
              <a:rPr lang="en-US" altLang="ko-KR" sz="3200" dirty="0">
                <a:solidFill>
                  <a:srgbClr val="2E446B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.</a:t>
            </a:r>
            <a:endParaRPr lang="ko-KR" altLang="en-US" sz="3200" dirty="0">
              <a:solidFill>
                <a:srgbClr val="2E446B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16911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800" y="2063537"/>
            <a:ext cx="10210800" cy="4794463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/>
          </p:cNvPicPr>
          <p:nvPr/>
        </p:nvPicPr>
        <p:blipFill>
          <a:blip r:embed="rId4">
            <a:alphaModFix amt="10000"/>
          </a:blip>
          <a:stretch>
            <a:fillRect/>
          </a:stretch>
        </p:blipFill>
        <p:spPr>
          <a:xfrm>
            <a:off x="10769600" y="5444067"/>
            <a:ext cx="1422400" cy="14224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sp>
        <p:nvSpPr>
          <p:cNvPr id="7" name="TextBox 7"/>
          <p:cNvSpPr txBox="1"/>
          <p:nvPr/>
        </p:nvSpPr>
        <p:spPr>
          <a:xfrm>
            <a:off x="999067" y="257409"/>
            <a:ext cx="4385733" cy="8890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5000" spc="-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사업 신청방법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421533" y="6392333"/>
            <a:ext cx="406400" cy="2116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9600"/>
              </a:lnSpc>
            </a:pPr>
            <a:r>
              <a:rPr lang="en-US" sz="1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13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18" name="Group 18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27" name="Group 27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35" name="Group 35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pic>
        <p:nvPicPr>
          <p:cNvPr id="38" name="그림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800" y="93010"/>
            <a:ext cx="3617825" cy="471425"/>
          </a:xfrm>
          <a:prstGeom prst="rect">
            <a:avLst/>
          </a:prstGeom>
        </p:spPr>
      </p:pic>
      <p:sp>
        <p:nvSpPr>
          <p:cNvPr id="25" name="TextBox 9"/>
          <p:cNvSpPr txBox="1"/>
          <p:nvPr/>
        </p:nvSpPr>
        <p:spPr>
          <a:xfrm>
            <a:off x="4974167" y="769051"/>
            <a:ext cx="2747433" cy="2370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개인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인력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 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신청</a:t>
            </a:r>
            <a:endParaRPr lang="en-US" sz="1333" dirty="0">
              <a:solidFill>
                <a:srgbClr val="545454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191C9897-185D-43DE-A820-C480D1280B76}"/>
              </a:ext>
            </a:extLst>
          </p:cNvPr>
          <p:cNvSpPr/>
          <p:nvPr/>
        </p:nvSpPr>
        <p:spPr>
          <a:xfrm>
            <a:off x="558800" y="1295401"/>
            <a:ext cx="4826000" cy="7565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609630">
              <a:lnSpc>
                <a:spcPct val="150000"/>
              </a:lnSpc>
              <a:defRPr/>
            </a:pPr>
            <a:r>
              <a:rPr lang="en-US" altLang="ko-KR" sz="1600" b="1" kern="0" dirty="0">
                <a:solidFill>
                  <a:srgbClr val="1E3252"/>
                </a:solidFill>
                <a:latin typeface="맑은 고딕" panose="020F0502020204030204"/>
                <a:ea typeface="맑은 고딕" panose="020B0503020000020004" pitchFamily="50" charset="-127"/>
              </a:rPr>
              <a:t>① W</a:t>
            </a:r>
            <a:r>
              <a:rPr lang="ko-KR" altLang="en-US" sz="1600" b="1" kern="0" dirty="0" err="1">
                <a:solidFill>
                  <a:srgbClr val="1E3252"/>
                </a:solidFill>
                <a:latin typeface="맑은 고딕" panose="020F0502020204030204"/>
                <a:ea typeface="맑은 고딕" panose="020B0503020000020004" pitchFamily="50" charset="-127"/>
              </a:rPr>
              <a:t>브릿지</a:t>
            </a:r>
            <a:r>
              <a:rPr lang="ko-KR" altLang="en-US" sz="1600" b="1" kern="0" dirty="0">
                <a:solidFill>
                  <a:srgbClr val="1E3252"/>
                </a:solidFill>
                <a:latin typeface="맑은 고딕" panose="020F0502020204030204"/>
                <a:ea typeface="맑은 고딕" panose="020B0503020000020004" pitchFamily="50" charset="-127"/>
              </a:rPr>
              <a:t> 홈페이지 이동</a:t>
            </a:r>
            <a:r>
              <a:rPr lang="en-US" altLang="ko-KR" sz="1600" b="1" kern="0" dirty="0">
                <a:solidFill>
                  <a:srgbClr val="1E3252"/>
                </a:solidFill>
                <a:latin typeface="맑은 고딕" panose="020F0502020204030204"/>
                <a:ea typeface="맑은 고딕" panose="020B0503020000020004" pitchFamily="50" charset="-127"/>
              </a:rPr>
              <a:t>(www.wbridge.or.kr)</a:t>
            </a:r>
          </a:p>
          <a:p>
            <a:pPr defTabSz="609630">
              <a:lnSpc>
                <a:spcPct val="150000"/>
              </a:lnSpc>
              <a:defRPr/>
            </a:pPr>
            <a:r>
              <a:rPr lang="en-US" altLang="ko-KR" sz="1600" b="1" kern="0" dirty="0">
                <a:solidFill>
                  <a:srgbClr val="1E3252"/>
                </a:solidFill>
                <a:latin typeface="맑은 고딕" panose="020F0502020204030204"/>
                <a:ea typeface="맑은 고딕" panose="020B0503020000020004" pitchFamily="50" charset="-127"/>
              </a:rPr>
              <a:t>② </a:t>
            </a:r>
            <a:r>
              <a:rPr lang="ko-KR" altLang="en-US" sz="1600" b="1" kern="0" dirty="0">
                <a:solidFill>
                  <a:srgbClr val="1E3252"/>
                </a:solidFill>
                <a:latin typeface="맑은 고딕" panose="020F0502020204030204"/>
                <a:ea typeface="맑은 고딕" panose="020B0503020000020004" pitchFamily="50" charset="-127"/>
              </a:rPr>
              <a:t>회원가입 </a:t>
            </a:r>
            <a:r>
              <a:rPr lang="en-US" altLang="ko-KR" sz="1600" b="1" kern="0" dirty="0">
                <a:solidFill>
                  <a:srgbClr val="1E3252"/>
                </a:solidFill>
                <a:latin typeface="맑은 고딕" panose="020F0502020204030204"/>
                <a:ea typeface="맑은 고딕" panose="020B0503020000020004" pitchFamily="50" charset="-127"/>
              </a:rPr>
              <a:t>&gt; </a:t>
            </a:r>
            <a:r>
              <a:rPr lang="ko-KR" altLang="en-US" sz="1600" b="1" kern="0" dirty="0">
                <a:solidFill>
                  <a:srgbClr val="1E3252"/>
                </a:solidFill>
                <a:latin typeface="맑은 고딕" panose="020F0502020204030204"/>
                <a:ea typeface="맑은 고딕" panose="020B0503020000020004" pitchFamily="50" charset="-127"/>
              </a:rPr>
              <a:t>개인회원 가입</a:t>
            </a: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7139F0A6-3D77-4B32-9470-AE1D0C313865}"/>
              </a:ext>
            </a:extLst>
          </p:cNvPr>
          <p:cNvSpPr/>
          <p:nvPr/>
        </p:nvSpPr>
        <p:spPr>
          <a:xfrm>
            <a:off x="10414000" y="2129972"/>
            <a:ext cx="355600" cy="283028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85F800D1-8679-4DC5-958D-F953600B5757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433402-17C2-4D63-8605-949639712F57}"/>
              </a:ext>
            </a:extLst>
          </p:cNvPr>
          <p:cNvSpPr txBox="1"/>
          <p:nvPr/>
        </p:nvSpPr>
        <p:spPr>
          <a:xfrm>
            <a:off x="875104" y="237378"/>
            <a:ext cx="4483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ko-KR" altLang="en-US" sz="3600" dirty="0">
                <a:solidFill>
                  <a:prstClr val="white"/>
                </a:solidFill>
              </a:rPr>
              <a:t>사업 신청 방법</a:t>
            </a:r>
            <a:r>
              <a:rPr lang="en-US" altLang="ko-KR" sz="3600" dirty="0">
                <a:solidFill>
                  <a:prstClr val="white"/>
                </a:solidFill>
              </a:rPr>
              <a:t>(</a:t>
            </a:r>
            <a:r>
              <a:rPr lang="ko-KR" altLang="en-US" sz="3600" dirty="0">
                <a:solidFill>
                  <a:prstClr val="white"/>
                </a:solidFill>
              </a:rPr>
              <a:t>인력</a:t>
            </a:r>
            <a:r>
              <a:rPr lang="en-US" altLang="ko-KR" sz="3600" dirty="0">
                <a:solidFill>
                  <a:prstClr val="white"/>
                </a:solidFill>
              </a:rPr>
              <a:t>)</a:t>
            </a:r>
            <a:endParaRPr lang="ko-KR" altLang="en-US" sz="3600" dirty="0">
              <a:solidFill>
                <a:prstClr val="white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809F1CE-B393-4777-BCE3-1184D15A11D6}"/>
              </a:ext>
            </a:extLst>
          </p:cNvPr>
          <p:cNvSpPr txBox="1"/>
          <p:nvPr/>
        </p:nvSpPr>
        <p:spPr>
          <a:xfrm>
            <a:off x="132080" y="252767"/>
            <a:ext cx="743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ko-KR" sz="1400" dirty="0">
                <a:solidFill>
                  <a:prstClr val="white"/>
                </a:solidFill>
              </a:rPr>
              <a:t>Part 1, </a:t>
            </a:r>
            <a:endParaRPr lang="ko-KR" altLang="en-US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969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alphaModFix amt="10000"/>
          </a:blip>
          <a:stretch>
            <a:fillRect/>
          </a:stretch>
        </p:blipFill>
        <p:spPr>
          <a:xfrm>
            <a:off x="10769600" y="5444067"/>
            <a:ext cx="1422400" cy="14224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sp>
        <p:nvSpPr>
          <p:cNvPr id="7" name="TextBox 7"/>
          <p:cNvSpPr txBox="1"/>
          <p:nvPr/>
        </p:nvSpPr>
        <p:spPr>
          <a:xfrm>
            <a:off x="999067" y="257409"/>
            <a:ext cx="4385733" cy="8890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5000" spc="-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사업 신청방법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421533" y="6392333"/>
            <a:ext cx="406400" cy="2116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9600"/>
              </a:lnSpc>
            </a:pPr>
            <a:r>
              <a:rPr lang="en-US" sz="1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14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18" name="Group 18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27" name="Group 27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35" name="Group 35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pic>
        <p:nvPicPr>
          <p:cNvPr id="38" name="그림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800" y="93010"/>
            <a:ext cx="3617825" cy="471425"/>
          </a:xfrm>
          <a:prstGeom prst="rect">
            <a:avLst/>
          </a:prstGeom>
        </p:spPr>
      </p:pic>
      <p:sp>
        <p:nvSpPr>
          <p:cNvPr id="25" name="TextBox 9"/>
          <p:cNvSpPr txBox="1"/>
          <p:nvPr/>
        </p:nvSpPr>
        <p:spPr>
          <a:xfrm>
            <a:off x="4974167" y="769051"/>
            <a:ext cx="2747433" cy="2370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개인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인력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 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신청</a:t>
            </a:r>
            <a:endParaRPr lang="en-US" sz="1333" dirty="0">
              <a:solidFill>
                <a:srgbClr val="545454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191C9897-185D-43DE-A820-C480D1280B76}"/>
              </a:ext>
            </a:extLst>
          </p:cNvPr>
          <p:cNvSpPr/>
          <p:nvPr/>
        </p:nvSpPr>
        <p:spPr>
          <a:xfrm>
            <a:off x="558800" y="1295401"/>
            <a:ext cx="2593703" cy="5344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 latinLnBrk="1"/>
            <a:r>
              <a:rPr lang="en-US" altLang="ko-KR" sz="1600" b="1" dirty="0">
                <a:solidFill>
                  <a:srgbClr val="1E3252"/>
                </a:solidFill>
                <a:latin typeface="맑은 고딕" panose="020F0502020204030204"/>
              </a:rPr>
              <a:t>W</a:t>
            </a:r>
            <a:r>
              <a:rPr lang="ko-KR" altLang="en-US" sz="1600" b="1" dirty="0" err="1">
                <a:solidFill>
                  <a:srgbClr val="1E3252"/>
                </a:solidFill>
                <a:latin typeface="맑은 고딕" panose="020F0502020204030204"/>
              </a:rPr>
              <a:t>브릿지</a:t>
            </a:r>
            <a:r>
              <a:rPr lang="ko-KR" altLang="en-US" sz="1600" b="1" dirty="0">
                <a:solidFill>
                  <a:srgbClr val="1E3252"/>
                </a:solidFill>
                <a:latin typeface="맑은 고딕" panose="020F0502020204030204"/>
              </a:rPr>
              <a:t> 홈페이지 로그인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800" y="1897755"/>
            <a:ext cx="10058400" cy="4950267"/>
          </a:xfrm>
          <a:prstGeom prst="rect">
            <a:avLst/>
          </a:prstGeom>
        </p:spPr>
      </p:pic>
      <p:sp>
        <p:nvSpPr>
          <p:cNvPr id="47" name="직사각형 46">
            <a:extLst>
              <a:ext uri="{FF2B5EF4-FFF2-40B4-BE49-F238E27FC236}">
                <a16:creationId xmlns:a16="http://schemas.microsoft.com/office/drawing/2014/main" id="{7139F0A6-3D77-4B32-9470-AE1D0C313865}"/>
              </a:ext>
            </a:extLst>
          </p:cNvPr>
          <p:cNvSpPr/>
          <p:nvPr/>
        </p:nvSpPr>
        <p:spPr>
          <a:xfrm>
            <a:off x="9903046" y="1958220"/>
            <a:ext cx="355600" cy="283028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7139F0A6-3D77-4B32-9470-AE1D0C313865}"/>
              </a:ext>
            </a:extLst>
          </p:cNvPr>
          <p:cNvSpPr/>
          <p:nvPr/>
        </p:nvSpPr>
        <p:spPr>
          <a:xfrm>
            <a:off x="4743752" y="3073413"/>
            <a:ext cx="965200" cy="355587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ED4C9F74-C171-45AF-BC70-E687437F5B29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02E68C0-BD9B-4CC4-B739-7670AA7F11FF}"/>
              </a:ext>
            </a:extLst>
          </p:cNvPr>
          <p:cNvSpPr txBox="1"/>
          <p:nvPr/>
        </p:nvSpPr>
        <p:spPr>
          <a:xfrm>
            <a:off x="875104" y="237378"/>
            <a:ext cx="4483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ko-KR" altLang="en-US" sz="3600" dirty="0">
                <a:solidFill>
                  <a:prstClr val="white"/>
                </a:solidFill>
              </a:rPr>
              <a:t>사업 신청 방법</a:t>
            </a:r>
            <a:r>
              <a:rPr lang="en-US" altLang="ko-KR" sz="3600" dirty="0">
                <a:solidFill>
                  <a:prstClr val="white"/>
                </a:solidFill>
              </a:rPr>
              <a:t>(</a:t>
            </a:r>
            <a:r>
              <a:rPr lang="ko-KR" altLang="en-US" sz="3600" dirty="0">
                <a:solidFill>
                  <a:prstClr val="white"/>
                </a:solidFill>
              </a:rPr>
              <a:t>인력</a:t>
            </a:r>
            <a:r>
              <a:rPr lang="en-US" altLang="ko-KR" sz="3600" dirty="0">
                <a:solidFill>
                  <a:prstClr val="white"/>
                </a:solidFill>
              </a:rPr>
              <a:t>)</a:t>
            </a:r>
            <a:endParaRPr lang="ko-KR" altLang="en-US" sz="3600" dirty="0">
              <a:solidFill>
                <a:prstClr val="white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A52491-93D8-4635-8CAE-D183E524CA35}"/>
              </a:ext>
            </a:extLst>
          </p:cNvPr>
          <p:cNvSpPr txBox="1"/>
          <p:nvPr/>
        </p:nvSpPr>
        <p:spPr>
          <a:xfrm>
            <a:off x="132080" y="252767"/>
            <a:ext cx="743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ko-KR" sz="1400" dirty="0">
                <a:solidFill>
                  <a:prstClr val="white"/>
                </a:solidFill>
              </a:rPr>
              <a:t>Part 1, </a:t>
            </a:r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CC98B8E-DA8F-4E32-B5A5-724C7072287C}"/>
              </a:ext>
            </a:extLst>
          </p:cNvPr>
          <p:cNvSpPr txBox="1"/>
          <p:nvPr/>
        </p:nvSpPr>
        <p:spPr>
          <a:xfrm>
            <a:off x="7216559" y="4757518"/>
            <a:ext cx="3553041" cy="869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b="1" dirty="0" err="1">
                <a:solidFill>
                  <a:srgbClr val="1E3252"/>
                </a:solidFill>
              </a:rPr>
              <a:t>소셜계정으로</a:t>
            </a:r>
            <a:r>
              <a:rPr lang="ko-KR" altLang="en-US" b="1" dirty="0">
                <a:solidFill>
                  <a:srgbClr val="1E3252"/>
                </a:solidFill>
              </a:rPr>
              <a:t> 회원가입 할 경우 사업 신청 불가</a:t>
            </a:r>
          </a:p>
        </p:txBody>
      </p:sp>
    </p:spTree>
    <p:extLst>
      <p:ext uri="{BB962C8B-B14F-4D97-AF65-F5344CB8AC3E}">
        <p14:creationId xmlns:p14="http://schemas.microsoft.com/office/powerpoint/2010/main" val="1303144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66536294-6319-4714-8751-600B288E1B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84045"/>
            <a:ext cx="12192000" cy="2182711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/>
          </p:cNvPicPr>
          <p:nvPr/>
        </p:nvPicPr>
        <p:blipFill>
          <a:blip r:embed="rId4">
            <a:alphaModFix amt="10000"/>
          </a:blip>
          <a:stretch>
            <a:fillRect/>
          </a:stretch>
        </p:blipFill>
        <p:spPr>
          <a:xfrm>
            <a:off x="10769600" y="5444067"/>
            <a:ext cx="1422400" cy="14224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sp>
        <p:nvSpPr>
          <p:cNvPr id="7" name="TextBox 7"/>
          <p:cNvSpPr txBox="1"/>
          <p:nvPr/>
        </p:nvSpPr>
        <p:spPr>
          <a:xfrm>
            <a:off x="999067" y="257409"/>
            <a:ext cx="4385733" cy="8890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5000" spc="-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사업 신청방법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421533" y="6392333"/>
            <a:ext cx="406400" cy="2116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9600"/>
              </a:lnSpc>
            </a:pPr>
            <a:r>
              <a:rPr lang="en-US" sz="1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15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18" name="Group 18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27" name="Group 27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35" name="Group 35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pic>
        <p:nvPicPr>
          <p:cNvPr id="38" name="그림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800" y="93010"/>
            <a:ext cx="3617825" cy="471425"/>
          </a:xfrm>
          <a:prstGeom prst="rect">
            <a:avLst/>
          </a:prstGeom>
        </p:spPr>
      </p:pic>
      <p:sp>
        <p:nvSpPr>
          <p:cNvPr id="25" name="TextBox 9"/>
          <p:cNvSpPr txBox="1"/>
          <p:nvPr/>
        </p:nvSpPr>
        <p:spPr>
          <a:xfrm>
            <a:off x="4974167" y="769051"/>
            <a:ext cx="2747433" cy="2370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개인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인력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 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신청</a:t>
            </a:r>
            <a:endParaRPr lang="en-US" sz="1333" dirty="0">
              <a:solidFill>
                <a:srgbClr val="545454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191C9897-185D-43DE-A820-C480D1280B76}"/>
              </a:ext>
            </a:extLst>
          </p:cNvPr>
          <p:cNvSpPr/>
          <p:nvPr/>
        </p:nvSpPr>
        <p:spPr>
          <a:xfrm>
            <a:off x="558800" y="1295401"/>
            <a:ext cx="5293360" cy="5344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 latinLnBrk="1"/>
            <a:r>
              <a:rPr lang="ko-KR" altLang="en-US" sz="1600" b="1" dirty="0">
                <a:solidFill>
                  <a:srgbClr val="1E3252"/>
                </a:solidFill>
                <a:latin typeface="맑은 고딕" panose="020F0502020204030204"/>
              </a:rPr>
              <a:t>일자리 </a:t>
            </a:r>
            <a:r>
              <a:rPr lang="en-US" altLang="ko-KR" sz="1600" b="1" dirty="0">
                <a:solidFill>
                  <a:srgbClr val="1E3252"/>
                </a:solidFill>
                <a:latin typeface="맑은 고딕" panose="020F0502020204030204"/>
              </a:rPr>
              <a:t>&gt; </a:t>
            </a:r>
            <a:r>
              <a:rPr lang="ko-KR" altLang="en-US" sz="1600" b="1" dirty="0">
                <a:solidFill>
                  <a:srgbClr val="1E3252"/>
                </a:solidFill>
                <a:latin typeface="맑은 고딕" panose="020F0502020204030204"/>
              </a:rPr>
              <a:t>경력복귀지원</a:t>
            </a:r>
            <a:r>
              <a:rPr lang="en-US" altLang="ko-KR" sz="1600" b="1" dirty="0">
                <a:solidFill>
                  <a:srgbClr val="1E3252"/>
                </a:solidFill>
                <a:latin typeface="맑은 고딕" panose="020F0502020204030204"/>
              </a:rPr>
              <a:t> &gt; </a:t>
            </a:r>
            <a:r>
              <a:rPr lang="ko-KR" altLang="en-US" sz="1600" b="1" dirty="0" err="1">
                <a:solidFill>
                  <a:srgbClr val="1E3252"/>
                </a:solidFill>
                <a:latin typeface="맑은 고딕" panose="020F0502020204030204"/>
              </a:rPr>
              <a:t>공고글</a:t>
            </a:r>
            <a:r>
              <a:rPr lang="ko-KR" altLang="en-US" sz="1600" b="1" dirty="0">
                <a:solidFill>
                  <a:srgbClr val="1E3252"/>
                </a:solidFill>
                <a:latin typeface="맑은 고딕" panose="020F0502020204030204"/>
              </a:rPr>
              <a:t> 클릭 </a:t>
            </a:r>
            <a:r>
              <a:rPr lang="en-US" altLang="ko-KR" sz="1600" b="1" dirty="0">
                <a:solidFill>
                  <a:srgbClr val="1E3252"/>
                </a:solidFill>
                <a:latin typeface="맑은 고딕" panose="020F0502020204030204"/>
              </a:rPr>
              <a:t>&gt; </a:t>
            </a:r>
            <a:r>
              <a:rPr lang="ko-KR" altLang="en-US" sz="1600" b="1" dirty="0">
                <a:solidFill>
                  <a:srgbClr val="1E3252"/>
                </a:solidFill>
                <a:latin typeface="맑은 고딕" panose="020F0502020204030204"/>
              </a:rPr>
              <a:t>사업 신청하기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1729" y="5418564"/>
            <a:ext cx="8899957" cy="702836"/>
          </a:xfrm>
          <a:prstGeom prst="rect">
            <a:avLst/>
          </a:prstGeom>
        </p:spPr>
      </p:pic>
      <p:sp>
        <p:nvSpPr>
          <p:cNvPr id="20" name="직사각형 19">
            <a:extLst>
              <a:ext uri="{FF2B5EF4-FFF2-40B4-BE49-F238E27FC236}">
                <a16:creationId xmlns:a16="http://schemas.microsoft.com/office/drawing/2014/main" id="{7139F0A6-3D77-4B32-9470-AE1D0C313865}"/>
              </a:ext>
            </a:extLst>
          </p:cNvPr>
          <p:cNvSpPr/>
          <p:nvPr/>
        </p:nvSpPr>
        <p:spPr>
          <a:xfrm>
            <a:off x="5384800" y="5642988"/>
            <a:ext cx="1381760" cy="357218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6EA4377F-AC9F-4BC8-BCE9-DAB8CED48277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E17FE0-AC80-444E-9D82-D0C83B97478B}"/>
              </a:ext>
            </a:extLst>
          </p:cNvPr>
          <p:cNvSpPr txBox="1"/>
          <p:nvPr/>
        </p:nvSpPr>
        <p:spPr>
          <a:xfrm>
            <a:off x="875104" y="237378"/>
            <a:ext cx="4483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ko-KR" altLang="en-US" sz="3600" dirty="0">
                <a:solidFill>
                  <a:prstClr val="white"/>
                </a:solidFill>
              </a:rPr>
              <a:t>사업 신청 방법</a:t>
            </a:r>
            <a:r>
              <a:rPr lang="en-US" altLang="ko-KR" sz="3600" dirty="0">
                <a:solidFill>
                  <a:prstClr val="white"/>
                </a:solidFill>
              </a:rPr>
              <a:t>(</a:t>
            </a:r>
            <a:r>
              <a:rPr lang="ko-KR" altLang="en-US" sz="3600" dirty="0">
                <a:solidFill>
                  <a:prstClr val="white"/>
                </a:solidFill>
              </a:rPr>
              <a:t>인력</a:t>
            </a:r>
            <a:r>
              <a:rPr lang="en-US" altLang="ko-KR" sz="3600" dirty="0">
                <a:solidFill>
                  <a:prstClr val="white"/>
                </a:solidFill>
              </a:rPr>
              <a:t>)</a:t>
            </a:r>
            <a:endParaRPr lang="ko-KR" altLang="en-US" sz="3600" dirty="0">
              <a:solidFill>
                <a:prstClr val="white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6DE071A-C5BD-4846-9E56-3E271B3701A4}"/>
              </a:ext>
            </a:extLst>
          </p:cNvPr>
          <p:cNvSpPr txBox="1"/>
          <p:nvPr/>
        </p:nvSpPr>
        <p:spPr>
          <a:xfrm>
            <a:off x="132080" y="252767"/>
            <a:ext cx="743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ko-KR" sz="1400" dirty="0">
                <a:solidFill>
                  <a:prstClr val="white"/>
                </a:solidFill>
              </a:rPr>
              <a:t>Part 1, </a:t>
            </a:r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7139F0A6-3D77-4B32-9470-AE1D0C313865}"/>
              </a:ext>
            </a:extLst>
          </p:cNvPr>
          <p:cNvSpPr/>
          <p:nvPr/>
        </p:nvSpPr>
        <p:spPr>
          <a:xfrm>
            <a:off x="5090766" y="2034501"/>
            <a:ext cx="694571" cy="283028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7139F0A6-3D77-4B32-9470-AE1D0C313865}"/>
              </a:ext>
            </a:extLst>
          </p:cNvPr>
          <p:cNvSpPr/>
          <p:nvPr/>
        </p:nvSpPr>
        <p:spPr>
          <a:xfrm>
            <a:off x="5027570" y="2512463"/>
            <a:ext cx="824590" cy="253987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7139F0A6-3D77-4B32-9470-AE1D0C313865}"/>
              </a:ext>
            </a:extLst>
          </p:cNvPr>
          <p:cNvSpPr/>
          <p:nvPr/>
        </p:nvSpPr>
        <p:spPr>
          <a:xfrm>
            <a:off x="1903227" y="4088013"/>
            <a:ext cx="7592465" cy="919388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26E3026A-1A13-42EF-ADCF-5A0DE76B04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22549" y="4172338"/>
            <a:ext cx="7464057" cy="77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62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>
            <a:extLst>
              <a:ext uri="{FF2B5EF4-FFF2-40B4-BE49-F238E27FC236}">
                <a16:creationId xmlns:a16="http://schemas.microsoft.com/office/drawing/2014/main" id="{4B64359D-261B-434A-97D7-07ADF512BE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908" y="1813406"/>
            <a:ext cx="6897680" cy="4879128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/>
          </p:cNvPicPr>
          <p:nvPr/>
        </p:nvPicPr>
        <p:blipFill>
          <a:blip r:embed="rId4">
            <a:alphaModFix amt="10000"/>
          </a:blip>
          <a:stretch>
            <a:fillRect/>
          </a:stretch>
        </p:blipFill>
        <p:spPr>
          <a:xfrm>
            <a:off x="10769600" y="5444067"/>
            <a:ext cx="1422400" cy="14224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sp>
        <p:nvSpPr>
          <p:cNvPr id="7" name="TextBox 7"/>
          <p:cNvSpPr txBox="1"/>
          <p:nvPr/>
        </p:nvSpPr>
        <p:spPr>
          <a:xfrm>
            <a:off x="999067" y="257409"/>
            <a:ext cx="4385733" cy="8890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5000" spc="-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사업 신청방법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421533" y="6392333"/>
            <a:ext cx="406400" cy="2116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9600"/>
              </a:lnSpc>
            </a:pPr>
            <a:r>
              <a:rPr lang="en-US" sz="1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16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18" name="Group 18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27" name="Group 27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35" name="Group 35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pic>
        <p:nvPicPr>
          <p:cNvPr id="38" name="그림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800" y="93010"/>
            <a:ext cx="3617825" cy="471425"/>
          </a:xfrm>
          <a:prstGeom prst="rect">
            <a:avLst/>
          </a:prstGeom>
        </p:spPr>
      </p:pic>
      <p:sp>
        <p:nvSpPr>
          <p:cNvPr id="25" name="TextBox 9"/>
          <p:cNvSpPr txBox="1"/>
          <p:nvPr/>
        </p:nvSpPr>
        <p:spPr>
          <a:xfrm>
            <a:off x="4974167" y="769051"/>
            <a:ext cx="2747433" cy="2370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개인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인력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 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신청</a:t>
            </a:r>
            <a:endParaRPr lang="en-US" sz="1333" dirty="0">
              <a:solidFill>
                <a:srgbClr val="545454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191C9897-185D-43DE-A820-C480D1280B76}"/>
              </a:ext>
            </a:extLst>
          </p:cNvPr>
          <p:cNvSpPr/>
          <p:nvPr/>
        </p:nvSpPr>
        <p:spPr>
          <a:xfrm>
            <a:off x="558800" y="1295401"/>
            <a:ext cx="3551646" cy="5344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 latinLnBrk="1"/>
            <a:r>
              <a:rPr lang="ko-KR" altLang="en-US" sz="1600" b="1" dirty="0">
                <a:solidFill>
                  <a:srgbClr val="1E3252"/>
                </a:solidFill>
                <a:latin typeface="맑은 고딕" panose="020F0502020204030204"/>
              </a:rPr>
              <a:t>신청자 정보 확인 및 추가 정보 입력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7139F0A6-3D77-4B32-9470-AE1D0C313865}"/>
              </a:ext>
            </a:extLst>
          </p:cNvPr>
          <p:cNvSpPr/>
          <p:nvPr/>
        </p:nvSpPr>
        <p:spPr>
          <a:xfrm>
            <a:off x="2206897" y="4760994"/>
            <a:ext cx="4419600" cy="1964796"/>
          </a:xfrm>
          <a:prstGeom prst="rect">
            <a:avLst/>
          </a:prstGeom>
          <a:noFill/>
          <a:ln w="5715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556000" y="3230159"/>
            <a:ext cx="457200" cy="25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3" name="직사각형 22"/>
          <p:cNvSpPr/>
          <p:nvPr/>
        </p:nvSpPr>
        <p:spPr>
          <a:xfrm>
            <a:off x="3466011" y="3564131"/>
            <a:ext cx="2364513" cy="25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4" name="직사각형 23"/>
          <p:cNvSpPr/>
          <p:nvPr/>
        </p:nvSpPr>
        <p:spPr>
          <a:xfrm>
            <a:off x="3466011" y="4010052"/>
            <a:ext cx="2477589" cy="25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6" name="직사각형 25"/>
          <p:cNvSpPr/>
          <p:nvPr/>
        </p:nvSpPr>
        <p:spPr>
          <a:xfrm>
            <a:off x="3556000" y="4358002"/>
            <a:ext cx="812800" cy="25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191C9897-185D-43DE-A820-C480D1280B76}"/>
              </a:ext>
            </a:extLst>
          </p:cNvPr>
          <p:cNvSpPr/>
          <p:nvPr/>
        </p:nvSpPr>
        <p:spPr>
          <a:xfrm>
            <a:off x="7259536" y="5450848"/>
            <a:ext cx="1173264" cy="38459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/>
              <a:t>정보 입력</a:t>
            </a:r>
          </a:p>
        </p:txBody>
      </p:sp>
      <p:sp>
        <p:nvSpPr>
          <p:cNvPr id="30" name="오른쪽 화살표 29"/>
          <p:cNvSpPr/>
          <p:nvPr/>
        </p:nvSpPr>
        <p:spPr>
          <a:xfrm>
            <a:off x="6604000" y="5569769"/>
            <a:ext cx="614584" cy="146757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7139F0A6-3D77-4B32-9470-AE1D0C313865}"/>
              </a:ext>
            </a:extLst>
          </p:cNvPr>
          <p:cNvSpPr/>
          <p:nvPr/>
        </p:nvSpPr>
        <p:spPr>
          <a:xfrm>
            <a:off x="2209800" y="2727521"/>
            <a:ext cx="4419600" cy="1964796"/>
          </a:xfrm>
          <a:prstGeom prst="rect">
            <a:avLst/>
          </a:pr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191C9897-185D-43DE-A820-C480D1280B76}"/>
              </a:ext>
            </a:extLst>
          </p:cNvPr>
          <p:cNvSpPr/>
          <p:nvPr/>
        </p:nvSpPr>
        <p:spPr>
          <a:xfrm>
            <a:off x="7311790" y="3333212"/>
            <a:ext cx="3256064" cy="66928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b="1" dirty="0" err="1"/>
              <a:t>회원가입시</a:t>
            </a:r>
            <a:r>
              <a:rPr lang="ko-KR" altLang="en-US" sz="1600" b="1" dirty="0"/>
              <a:t> 작성한 내용정보</a:t>
            </a:r>
            <a:r>
              <a:rPr lang="en-US" altLang="ko-KR" sz="1600" b="1" dirty="0"/>
              <a:t> </a:t>
            </a:r>
            <a:r>
              <a:rPr lang="ko-KR" altLang="en-US" sz="1600" b="1" dirty="0"/>
              <a:t>확인</a:t>
            </a:r>
            <a:endParaRPr lang="en-US" altLang="ko-KR" sz="1600" b="1" dirty="0"/>
          </a:p>
          <a:p>
            <a:r>
              <a:rPr lang="ko-KR" altLang="en-US" sz="1600" b="1" dirty="0"/>
              <a:t>정보 수정은 </a:t>
            </a:r>
            <a:r>
              <a:rPr lang="en-US" altLang="ko-KR" sz="1600" b="1" dirty="0"/>
              <a:t>My Page</a:t>
            </a:r>
            <a:endParaRPr lang="ko-KR" altLang="en-US" sz="1600" b="1" dirty="0"/>
          </a:p>
        </p:txBody>
      </p:sp>
      <p:sp>
        <p:nvSpPr>
          <p:cNvPr id="33" name="오른쪽 화살표 32"/>
          <p:cNvSpPr/>
          <p:nvPr/>
        </p:nvSpPr>
        <p:spPr>
          <a:xfrm>
            <a:off x="6646406" y="3588377"/>
            <a:ext cx="614584" cy="146757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1124B16A-2670-48B2-8816-1D52EE7C9DC2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A169438-C6A8-4034-BA74-F6583C69F4CD}"/>
              </a:ext>
            </a:extLst>
          </p:cNvPr>
          <p:cNvSpPr txBox="1"/>
          <p:nvPr/>
        </p:nvSpPr>
        <p:spPr>
          <a:xfrm>
            <a:off x="875104" y="237378"/>
            <a:ext cx="4483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ko-KR" altLang="en-US" sz="3600" dirty="0">
                <a:solidFill>
                  <a:prstClr val="white"/>
                </a:solidFill>
              </a:rPr>
              <a:t>사업 신청 방법</a:t>
            </a:r>
            <a:r>
              <a:rPr lang="en-US" altLang="ko-KR" sz="3600" dirty="0">
                <a:solidFill>
                  <a:prstClr val="white"/>
                </a:solidFill>
              </a:rPr>
              <a:t>(</a:t>
            </a:r>
            <a:r>
              <a:rPr lang="ko-KR" altLang="en-US" sz="3600" dirty="0">
                <a:solidFill>
                  <a:prstClr val="white"/>
                </a:solidFill>
              </a:rPr>
              <a:t>인력</a:t>
            </a:r>
            <a:r>
              <a:rPr lang="en-US" altLang="ko-KR" sz="3600" dirty="0">
                <a:solidFill>
                  <a:prstClr val="white"/>
                </a:solidFill>
              </a:rPr>
              <a:t>)</a:t>
            </a:r>
            <a:endParaRPr lang="ko-KR" altLang="en-US" sz="3600" dirty="0">
              <a:solidFill>
                <a:prstClr val="white"/>
              </a:solidFill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F0322DD3-860D-42F2-BDD1-62B1662F6ABF}"/>
              </a:ext>
            </a:extLst>
          </p:cNvPr>
          <p:cNvSpPr/>
          <p:nvPr/>
        </p:nvSpPr>
        <p:spPr>
          <a:xfrm>
            <a:off x="3352935" y="4371463"/>
            <a:ext cx="2477589" cy="25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EFAFDC6F-693F-4DF1-B479-1AA4A825FF5F}"/>
              </a:ext>
            </a:extLst>
          </p:cNvPr>
          <p:cNvSpPr/>
          <p:nvPr/>
        </p:nvSpPr>
        <p:spPr>
          <a:xfrm>
            <a:off x="3352934" y="3173760"/>
            <a:ext cx="2477589" cy="25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B29C9E4C-79A2-488C-9AA8-4C742DF0084F}"/>
              </a:ext>
            </a:extLst>
          </p:cNvPr>
          <p:cNvSpPr/>
          <p:nvPr/>
        </p:nvSpPr>
        <p:spPr>
          <a:xfrm>
            <a:off x="3352934" y="2820960"/>
            <a:ext cx="2477589" cy="25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1A8E7BD-E9A8-4612-BB6D-E40BE036D84D}"/>
              </a:ext>
            </a:extLst>
          </p:cNvPr>
          <p:cNvSpPr txBox="1"/>
          <p:nvPr/>
        </p:nvSpPr>
        <p:spPr>
          <a:xfrm>
            <a:off x="132080" y="252767"/>
            <a:ext cx="743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ko-KR" sz="1400" dirty="0">
                <a:solidFill>
                  <a:prstClr val="white"/>
                </a:solidFill>
              </a:rPr>
              <a:t>Part 1, </a:t>
            </a:r>
            <a:endParaRPr lang="ko-KR" altLang="en-US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085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275" y="1870075"/>
            <a:ext cx="11347450" cy="3117850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/>
          </p:cNvPicPr>
          <p:nvPr/>
        </p:nvPicPr>
        <p:blipFill>
          <a:blip r:embed="rId4">
            <a:alphaModFix amt="10000"/>
          </a:blip>
          <a:stretch>
            <a:fillRect/>
          </a:stretch>
        </p:blipFill>
        <p:spPr>
          <a:xfrm>
            <a:off x="10769600" y="5444067"/>
            <a:ext cx="1422400" cy="14224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sp>
        <p:nvSpPr>
          <p:cNvPr id="7" name="TextBox 7"/>
          <p:cNvSpPr txBox="1"/>
          <p:nvPr/>
        </p:nvSpPr>
        <p:spPr>
          <a:xfrm>
            <a:off x="999067" y="257409"/>
            <a:ext cx="4385733" cy="8890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5000" spc="-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사업 신청방법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421533" y="6392333"/>
            <a:ext cx="406400" cy="2116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9600"/>
              </a:lnSpc>
            </a:pPr>
            <a:r>
              <a:rPr lang="en-US" sz="1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17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18" name="Group 18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27" name="Group 27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35" name="Group 35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pic>
        <p:nvPicPr>
          <p:cNvPr id="38" name="그림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800" y="93010"/>
            <a:ext cx="3617825" cy="471425"/>
          </a:xfrm>
          <a:prstGeom prst="rect">
            <a:avLst/>
          </a:prstGeom>
        </p:spPr>
      </p:pic>
      <p:sp>
        <p:nvSpPr>
          <p:cNvPr id="25" name="TextBox 9"/>
          <p:cNvSpPr txBox="1"/>
          <p:nvPr/>
        </p:nvSpPr>
        <p:spPr>
          <a:xfrm>
            <a:off x="4974167" y="769051"/>
            <a:ext cx="2747433" cy="2370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개인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인력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 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신청</a:t>
            </a:r>
            <a:endParaRPr lang="en-US" sz="1333" dirty="0">
              <a:solidFill>
                <a:srgbClr val="545454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191C9897-185D-43DE-A820-C480D1280B76}"/>
              </a:ext>
            </a:extLst>
          </p:cNvPr>
          <p:cNvSpPr/>
          <p:nvPr/>
        </p:nvSpPr>
        <p:spPr>
          <a:xfrm>
            <a:off x="558800" y="1295401"/>
            <a:ext cx="3569063" cy="5344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 latinLnBrk="1"/>
            <a:r>
              <a:rPr lang="ko-KR" altLang="en-US" sz="1600" b="1" dirty="0">
                <a:solidFill>
                  <a:srgbClr val="1E3252"/>
                </a:solidFill>
                <a:latin typeface="맑은 고딕" panose="020F0502020204030204"/>
              </a:rPr>
              <a:t>신청자료 다운로드 및 신청서 업로드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7139F0A6-3D77-4B32-9470-AE1D0C313865}"/>
              </a:ext>
            </a:extLst>
          </p:cNvPr>
          <p:cNvSpPr/>
          <p:nvPr/>
        </p:nvSpPr>
        <p:spPr>
          <a:xfrm>
            <a:off x="2494038" y="3573463"/>
            <a:ext cx="4419600" cy="783339"/>
          </a:xfrm>
          <a:prstGeom prst="rect">
            <a:avLst/>
          </a:prstGeom>
          <a:noFill/>
          <a:ln w="5715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191C9897-185D-43DE-A820-C480D1280B76}"/>
              </a:ext>
            </a:extLst>
          </p:cNvPr>
          <p:cNvSpPr/>
          <p:nvPr/>
        </p:nvSpPr>
        <p:spPr>
          <a:xfrm>
            <a:off x="7580786" y="3768072"/>
            <a:ext cx="3256064" cy="38459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/>
              <a:t>신청서 작성 후 파일 업로드</a:t>
            </a:r>
            <a:endParaRPr lang="ko-KR" altLang="en-US" sz="1600" b="1" dirty="0"/>
          </a:p>
        </p:txBody>
      </p:sp>
      <p:sp>
        <p:nvSpPr>
          <p:cNvPr id="30" name="오른쪽 화살표 29"/>
          <p:cNvSpPr/>
          <p:nvPr/>
        </p:nvSpPr>
        <p:spPr>
          <a:xfrm>
            <a:off x="6915586" y="3887171"/>
            <a:ext cx="614400" cy="146400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7139F0A6-3D77-4B32-9470-AE1D0C313865}"/>
              </a:ext>
            </a:extLst>
          </p:cNvPr>
          <p:cNvSpPr/>
          <p:nvPr/>
        </p:nvSpPr>
        <p:spPr>
          <a:xfrm>
            <a:off x="2494038" y="2485723"/>
            <a:ext cx="4419600" cy="786779"/>
          </a:xfrm>
          <a:prstGeom prst="rect">
            <a:avLst/>
          </a:pr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191C9897-185D-43DE-A820-C480D1280B76}"/>
              </a:ext>
            </a:extLst>
          </p:cNvPr>
          <p:cNvSpPr/>
          <p:nvPr/>
        </p:nvSpPr>
        <p:spPr>
          <a:xfrm>
            <a:off x="7580786" y="2578013"/>
            <a:ext cx="3256064" cy="66928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b="1" dirty="0"/>
              <a:t>공고문</a:t>
            </a:r>
            <a:r>
              <a:rPr lang="en-US" altLang="ko-KR" sz="1600" b="1" dirty="0"/>
              <a:t>, </a:t>
            </a:r>
            <a:r>
              <a:rPr lang="ko-KR" altLang="en-US" sz="1600" b="1" dirty="0"/>
              <a:t>신청서</a:t>
            </a:r>
            <a:r>
              <a:rPr lang="en-US" altLang="ko-KR" sz="1600" b="1" dirty="0"/>
              <a:t>, </a:t>
            </a:r>
            <a:r>
              <a:rPr lang="ko-KR" altLang="en-US" sz="1600" b="1" dirty="0"/>
              <a:t>사업 안내자료</a:t>
            </a:r>
            <a:endParaRPr lang="en-US" altLang="ko-KR" sz="1600" b="1" dirty="0"/>
          </a:p>
          <a:p>
            <a:r>
              <a:rPr lang="ko-KR" altLang="en-US" sz="1600" b="1" dirty="0"/>
              <a:t>다운로드</a:t>
            </a:r>
          </a:p>
        </p:txBody>
      </p:sp>
      <p:sp>
        <p:nvSpPr>
          <p:cNvPr id="33" name="오른쪽 화살표 32"/>
          <p:cNvSpPr/>
          <p:nvPr/>
        </p:nvSpPr>
        <p:spPr>
          <a:xfrm>
            <a:off x="6915402" y="2833178"/>
            <a:ext cx="614584" cy="146757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AC1D2F26-4F9F-412E-9BEA-91B819CDF9F1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4FC0C9A-32E5-4F4A-A8E9-010E2EA3CF6C}"/>
              </a:ext>
            </a:extLst>
          </p:cNvPr>
          <p:cNvSpPr txBox="1"/>
          <p:nvPr/>
        </p:nvSpPr>
        <p:spPr>
          <a:xfrm>
            <a:off x="875104" y="237378"/>
            <a:ext cx="4483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ko-KR" altLang="en-US" sz="3600" dirty="0">
                <a:solidFill>
                  <a:prstClr val="white"/>
                </a:solidFill>
              </a:rPr>
              <a:t>사업 신청 방법</a:t>
            </a:r>
            <a:r>
              <a:rPr lang="en-US" altLang="ko-KR" sz="3600" dirty="0">
                <a:solidFill>
                  <a:prstClr val="white"/>
                </a:solidFill>
              </a:rPr>
              <a:t>(</a:t>
            </a:r>
            <a:r>
              <a:rPr lang="ko-KR" altLang="en-US" sz="3600" dirty="0">
                <a:solidFill>
                  <a:prstClr val="white"/>
                </a:solidFill>
              </a:rPr>
              <a:t>인력</a:t>
            </a:r>
            <a:r>
              <a:rPr lang="en-US" altLang="ko-KR" sz="3600" dirty="0">
                <a:solidFill>
                  <a:prstClr val="white"/>
                </a:solidFill>
              </a:rPr>
              <a:t>)</a:t>
            </a:r>
            <a:endParaRPr lang="ko-KR" altLang="en-US" sz="3600" dirty="0">
              <a:solidFill>
                <a:prstClr val="white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6889859-5ECD-41E5-A7F7-EFF397B78D1F}"/>
              </a:ext>
            </a:extLst>
          </p:cNvPr>
          <p:cNvSpPr txBox="1"/>
          <p:nvPr/>
        </p:nvSpPr>
        <p:spPr>
          <a:xfrm>
            <a:off x="132080" y="252767"/>
            <a:ext cx="743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ko-KR" sz="1400" dirty="0">
                <a:solidFill>
                  <a:prstClr val="white"/>
                </a:solidFill>
              </a:rPr>
              <a:t>Part 1, </a:t>
            </a:r>
            <a:endParaRPr lang="ko-KR" altLang="en-US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627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50" y="2006439"/>
            <a:ext cx="11334750" cy="1841500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/>
          </p:cNvPicPr>
          <p:nvPr/>
        </p:nvPicPr>
        <p:blipFill>
          <a:blip r:embed="rId4">
            <a:alphaModFix amt="10000"/>
          </a:blip>
          <a:stretch>
            <a:fillRect/>
          </a:stretch>
        </p:blipFill>
        <p:spPr>
          <a:xfrm>
            <a:off x="10769600" y="5444067"/>
            <a:ext cx="1422400" cy="14224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sp>
        <p:nvSpPr>
          <p:cNvPr id="7" name="TextBox 7"/>
          <p:cNvSpPr txBox="1"/>
          <p:nvPr/>
        </p:nvSpPr>
        <p:spPr>
          <a:xfrm>
            <a:off x="999067" y="257409"/>
            <a:ext cx="4385733" cy="8890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5000" spc="-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사업 신청방법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421533" y="6392333"/>
            <a:ext cx="406400" cy="2116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9600"/>
              </a:lnSpc>
            </a:pPr>
            <a:r>
              <a:rPr lang="en-US" sz="1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18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18" name="Group 18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27" name="Group 27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35" name="Group 35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pic>
        <p:nvPicPr>
          <p:cNvPr id="38" name="그림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800" y="93010"/>
            <a:ext cx="3617825" cy="471425"/>
          </a:xfrm>
          <a:prstGeom prst="rect">
            <a:avLst/>
          </a:prstGeom>
        </p:spPr>
      </p:pic>
      <p:sp>
        <p:nvSpPr>
          <p:cNvPr id="25" name="TextBox 9"/>
          <p:cNvSpPr txBox="1"/>
          <p:nvPr/>
        </p:nvSpPr>
        <p:spPr>
          <a:xfrm>
            <a:off x="4974167" y="769051"/>
            <a:ext cx="2747433" cy="2370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개인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인력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 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신청</a:t>
            </a:r>
            <a:endParaRPr lang="en-US" sz="1333" dirty="0">
              <a:solidFill>
                <a:srgbClr val="545454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191C9897-185D-43DE-A820-C480D1280B76}"/>
              </a:ext>
            </a:extLst>
          </p:cNvPr>
          <p:cNvSpPr/>
          <p:nvPr/>
        </p:nvSpPr>
        <p:spPr>
          <a:xfrm>
            <a:off x="558800" y="1295401"/>
            <a:ext cx="5145314" cy="5344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 latinLnBrk="1"/>
            <a:r>
              <a:rPr lang="ko-KR" altLang="en-US" sz="1600" b="1" dirty="0">
                <a:solidFill>
                  <a:srgbClr val="1E3252"/>
                </a:solidFill>
                <a:latin typeface="맑은 고딕" panose="020F0502020204030204"/>
              </a:rPr>
              <a:t>종류별 증빙서류 업로드 가능</a:t>
            </a:r>
            <a:r>
              <a:rPr lang="en-US" altLang="ko-KR" sz="1600" b="1" dirty="0">
                <a:solidFill>
                  <a:srgbClr val="1E3252"/>
                </a:solidFill>
                <a:latin typeface="맑은 고딕" panose="020F0502020204030204"/>
              </a:rPr>
              <a:t>, </a:t>
            </a:r>
            <a:r>
              <a:rPr lang="ko-KR" altLang="en-US" sz="1600" b="1" dirty="0">
                <a:solidFill>
                  <a:srgbClr val="1E3252"/>
                </a:solidFill>
                <a:latin typeface="맑은 고딕" panose="020F0502020204030204"/>
              </a:rPr>
              <a:t>여러 개 파일 첨부 가능</a:t>
            </a: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7139F0A6-3D77-4B32-9470-AE1D0C313865}"/>
              </a:ext>
            </a:extLst>
          </p:cNvPr>
          <p:cNvSpPr/>
          <p:nvPr/>
        </p:nvSpPr>
        <p:spPr>
          <a:xfrm>
            <a:off x="2692400" y="3327400"/>
            <a:ext cx="2895600" cy="481257"/>
          </a:xfrm>
          <a:prstGeom prst="rect">
            <a:avLst/>
          </a:pr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33" name="오른쪽 화살표 32"/>
          <p:cNvSpPr/>
          <p:nvPr/>
        </p:nvSpPr>
        <p:spPr>
          <a:xfrm rot="2105518">
            <a:off x="4377488" y="3910300"/>
            <a:ext cx="614584" cy="146757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B841F255-8311-4E89-82C6-77711211CEEE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3B63E8F-6548-4BE4-B783-CFD12BF2F920}"/>
              </a:ext>
            </a:extLst>
          </p:cNvPr>
          <p:cNvSpPr txBox="1"/>
          <p:nvPr/>
        </p:nvSpPr>
        <p:spPr>
          <a:xfrm>
            <a:off x="875104" y="237378"/>
            <a:ext cx="4483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ko-KR" altLang="en-US" sz="3600" dirty="0">
                <a:solidFill>
                  <a:prstClr val="white"/>
                </a:solidFill>
              </a:rPr>
              <a:t>사업 신청 방법</a:t>
            </a:r>
            <a:r>
              <a:rPr lang="en-US" altLang="ko-KR" sz="3600" dirty="0">
                <a:solidFill>
                  <a:prstClr val="white"/>
                </a:solidFill>
              </a:rPr>
              <a:t>(</a:t>
            </a:r>
            <a:r>
              <a:rPr lang="ko-KR" altLang="en-US" sz="3600" dirty="0">
                <a:solidFill>
                  <a:prstClr val="white"/>
                </a:solidFill>
              </a:rPr>
              <a:t>인력</a:t>
            </a:r>
            <a:r>
              <a:rPr lang="en-US" altLang="ko-KR" sz="3600" dirty="0">
                <a:solidFill>
                  <a:prstClr val="white"/>
                </a:solidFill>
              </a:rPr>
              <a:t>)</a:t>
            </a:r>
            <a:endParaRPr lang="ko-KR" altLang="en-US" sz="3600" dirty="0">
              <a:solidFill>
                <a:prstClr val="white"/>
              </a:solidFill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00DF0F42-B52D-4FE8-9AAC-1F8E6AD174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119" y="3983678"/>
            <a:ext cx="5168962" cy="273479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BCCDA8D-7C64-4FBF-9F2F-4630C8A1C011}"/>
              </a:ext>
            </a:extLst>
          </p:cNvPr>
          <p:cNvSpPr txBox="1"/>
          <p:nvPr/>
        </p:nvSpPr>
        <p:spPr>
          <a:xfrm>
            <a:off x="241781" y="4959399"/>
            <a:ext cx="4732386" cy="7833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b="1" dirty="0">
                <a:solidFill>
                  <a:srgbClr val="1E3252"/>
                </a:solidFill>
              </a:rPr>
              <a:t>파일은 여러 개 첨부 가능</a:t>
            </a:r>
            <a:endParaRPr lang="en-US" altLang="ko-KR" sz="1600" b="1" dirty="0">
              <a:solidFill>
                <a:srgbClr val="1E325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b="1" dirty="0">
                <a:solidFill>
                  <a:srgbClr val="1E3252"/>
                </a:solidFill>
              </a:rPr>
              <a:t>첨부가 안될 때는</a:t>
            </a:r>
            <a:r>
              <a:rPr lang="en-US" altLang="ko-KR" sz="1600" b="1" dirty="0">
                <a:solidFill>
                  <a:srgbClr val="1E3252"/>
                </a:solidFill>
              </a:rPr>
              <a:t> </a:t>
            </a:r>
            <a:r>
              <a:rPr lang="ko-KR" altLang="en-US" sz="1600" b="1" dirty="0">
                <a:solidFill>
                  <a:srgbClr val="1E3252"/>
                </a:solidFill>
              </a:rPr>
              <a:t>한꺼번에 압축파일로 업로드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E64CFEA-75B4-4395-9030-0CBF87E43F20}"/>
              </a:ext>
            </a:extLst>
          </p:cNvPr>
          <p:cNvSpPr txBox="1"/>
          <p:nvPr/>
        </p:nvSpPr>
        <p:spPr>
          <a:xfrm>
            <a:off x="132080" y="252767"/>
            <a:ext cx="743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ko-KR" sz="1400" dirty="0">
                <a:solidFill>
                  <a:prstClr val="white"/>
                </a:solidFill>
              </a:rPr>
              <a:t>Part 1, </a:t>
            </a:r>
            <a:endParaRPr lang="ko-KR" altLang="en-US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585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800" y="2032358"/>
            <a:ext cx="11290300" cy="3575050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/>
          </p:cNvPicPr>
          <p:nvPr/>
        </p:nvPicPr>
        <p:blipFill>
          <a:blip r:embed="rId4">
            <a:alphaModFix amt="10000"/>
          </a:blip>
          <a:stretch>
            <a:fillRect/>
          </a:stretch>
        </p:blipFill>
        <p:spPr>
          <a:xfrm>
            <a:off x="10769600" y="5444067"/>
            <a:ext cx="1422400" cy="14224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sp>
        <p:nvSpPr>
          <p:cNvPr id="7" name="TextBox 7"/>
          <p:cNvSpPr txBox="1"/>
          <p:nvPr/>
        </p:nvSpPr>
        <p:spPr>
          <a:xfrm>
            <a:off x="999067" y="257409"/>
            <a:ext cx="4385733" cy="8890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5000" spc="-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사업 신청방법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421533" y="6392333"/>
            <a:ext cx="406400" cy="2116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9600"/>
              </a:lnSpc>
            </a:pPr>
            <a:r>
              <a:rPr lang="en-US" sz="1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19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18" name="Group 18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27" name="Group 27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35" name="Group 35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pic>
        <p:nvPicPr>
          <p:cNvPr id="38" name="그림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800" y="93010"/>
            <a:ext cx="3617825" cy="471425"/>
          </a:xfrm>
          <a:prstGeom prst="rect">
            <a:avLst/>
          </a:prstGeom>
        </p:spPr>
      </p:pic>
      <p:sp>
        <p:nvSpPr>
          <p:cNvPr id="25" name="TextBox 9"/>
          <p:cNvSpPr txBox="1"/>
          <p:nvPr/>
        </p:nvSpPr>
        <p:spPr>
          <a:xfrm>
            <a:off x="4974167" y="769051"/>
            <a:ext cx="2747433" cy="2370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개인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인력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 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신청</a:t>
            </a:r>
            <a:endParaRPr lang="en-US" sz="1333" dirty="0">
              <a:solidFill>
                <a:srgbClr val="545454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191C9897-185D-43DE-A820-C480D1280B76}"/>
              </a:ext>
            </a:extLst>
          </p:cNvPr>
          <p:cNvSpPr/>
          <p:nvPr/>
        </p:nvSpPr>
        <p:spPr>
          <a:xfrm>
            <a:off x="558800" y="1295401"/>
            <a:ext cx="3194594" cy="5344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 latinLnBrk="1"/>
            <a:r>
              <a:rPr lang="ko-KR" altLang="en-US" sz="1600" b="1" dirty="0">
                <a:solidFill>
                  <a:srgbClr val="1E3252"/>
                </a:solidFill>
                <a:latin typeface="맑은 고딕" panose="020F0502020204030204"/>
              </a:rPr>
              <a:t>개인정보 수집 및 이용동의 확인</a:t>
            </a: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7139F0A6-3D77-4B32-9470-AE1D0C313865}"/>
              </a:ext>
            </a:extLst>
          </p:cNvPr>
          <p:cNvSpPr/>
          <p:nvPr/>
        </p:nvSpPr>
        <p:spPr>
          <a:xfrm>
            <a:off x="2895600" y="3297802"/>
            <a:ext cx="2078567" cy="334398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0BD2665-05E0-45DB-904E-AC042D65E649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D34660-589D-4930-8802-D2B967506DF0}"/>
              </a:ext>
            </a:extLst>
          </p:cNvPr>
          <p:cNvSpPr txBox="1"/>
          <p:nvPr/>
        </p:nvSpPr>
        <p:spPr>
          <a:xfrm>
            <a:off x="875104" y="237378"/>
            <a:ext cx="4483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ko-KR" altLang="en-US" sz="3600" dirty="0">
                <a:solidFill>
                  <a:prstClr val="white"/>
                </a:solidFill>
              </a:rPr>
              <a:t>사업 신청 방법</a:t>
            </a:r>
            <a:r>
              <a:rPr lang="en-US" altLang="ko-KR" sz="3600" dirty="0">
                <a:solidFill>
                  <a:prstClr val="white"/>
                </a:solidFill>
              </a:rPr>
              <a:t>(</a:t>
            </a:r>
            <a:r>
              <a:rPr lang="ko-KR" altLang="en-US" sz="3600" dirty="0">
                <a:solidFill>
                  <a:prstClr val="white"/>
                </a:solidFill>
              </a:rPr>
              <a:t>인력</a:t>
            </a:r>
            <a:r>
              <a:rPr lang="en-US" altLang="ko-KR" sz="3600" dirty="0">
                <a:solidFill>
                  <a:prstClr val="white"/>
                </a:solidFill>
              </a:rPr>
              <a:t>)</a:t>
            </a:r>
            <a:endParaRPr lang="ko-KR" altLang="en-US" sz="3600" dirty="0">
              <a:solidFill>
                <a:prstClr val="white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E9CE33E-1FD6-4707-9EB5-3632EC695F15}"/>
              </a:ext>
            </a:extLst>
          </p:cNvPr>
          <p:cNvSpPr txBox="1"/>
          <p:nvPr/>
        </p:nvSpPr>
        <p:spPr>
          <a:xfrm>
            <a:off x="132080" y="252767"/>
            <a:ext cx="743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ko-KR" sz="1400" dirty="0">
                <a:solidFill>
                  <a:prstClr val="white"/>
                </a:solidFill>
              </a:rPr>
              <a:t>Part 1, </a:t>
            </a:r>
            <a:endParaRPr lang="ko-KR" altLang="en-US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798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800" y="2005552"/>
            <a:ext cx="10446009" cy="620463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/>
          </p:cNvPicPr>
          <p:nvPr/>
        </p:nvPicPr>
        <p:blipFill>
          <a:blip r:embed="rId4">
            <a:alphaModFix amt="10000"/>
          </a:blip>
          <a:stretch>
            <a:fillRect/>
          </a:stretch>
        </p:blipFill>
        <p:spPr>
          <a:xfrm>
            <a:off x="10769600" y="5444067"/>
            <a:ext cx="1422400" cy="14224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sp>
        <p:nvSpPr>
          <p:cNvPr id="7" name="TextBox 7"/>
          <p:cNvSpPr txBox="1"/>
          <p:nvPr/>
        </p:nvSpPr>
        <p:spPr>
          <a:xfrm>
            <a:off x="999067" y="257409"/>
            <a:ext cx="4385733" cy="8890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5000" spc="-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사업 신청방법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421533" y="6392333"/>
            <a:ext cx="406400" cy="2116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9600"/>
              </a:lnSpc>
            </a:pPr>
            <a:r>
              <a:rPr lang="en-US" sz="1200" dirty="0">
                <a:solidFill>
                  <a:srgbClr val="4F79B7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18" name="Group 18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27" name="Group 27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grpSp>
        <p:nvGrpSpPr>
          <p:cNvPr id="35" name="Group 35"/>
          <p:cNvGrpSpPr/>
          <p:nvPr/>
        </p:nvGrpSpPr>
        <p:grpSpPr>
          <a:xfrm>
            <a:off x="1431655765" y="1431655765"/>
            <a:ext cx="1431655765" cy="1431655765"/>
            <a:chOff x="1431655765" y="1431655765"/>
            <a:chExt cx="1431655765" cy="1431655765"/>
          </a:xfrm>
        </p:grpSpPr>
      </p:grpSp>
      <p:pic>
        <p:nvPicPr>
          <p:cNvPr id="38" name="그림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800" y="93010"/>
            <a:ext cx="3617825" cy="471425"/>
          </a:xfrm>
          <a:prstGeom prst="rect">
            <a:avLst/>
          </a:prstGeom>
        </p:spPr>
      </p:pic>
      <p:sp>
        <p:nvSpPr>
          <p:cNvPr id="25" name="TextBox 9"/>
          <p:cNvSpPr txBox="1"/>
          <p:nvPr/>
        </p:nvSpPr>
        <p:spPr>
          <a:xfrm>
            <a:off x="4974167" y="769051"/>
            <a:ext cx="2747433" cy="237067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개인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인력</a:t>
            </a:r>
            <a:r>
              <a:rPr lang="en-US" altLang="ko-KR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 </a:t>
            </a:r>
            <a:r>
              <a:rPr lang="ko-KR" altLang="en-US" sz="1333" dirty="0">
                <a:solidFill>
                  <a:srgbClr val="54545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신청</a:t>
            </a:r>
            <a:endParaRPr lang="en-US" sz="1333" dirty="0">
              <a:solidFill>
                <a:srgbClr val="545454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191C9897-185D-43DE-A820-C480D1280B76}"/>
              </a:ext>
            </a:extLst>
          </p:cNvPr>
          <p:cNvSpPr/>
          <p:nvPr/>
        </p:nvSpPr>
        <p:spPr>
          <a:xfrm>
            <a:off x="503592" y="1311532"/>
            <a:ext cx="2788248" cy="5344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 latinLnBrk="1"/>
            <a:r>
              <a:rPr lang="ko-KR" altLang="en-US" sz="1600" b="1" dirty="0">
                <a:solidFill>
                  <a:srgbClr val="1E3252"/>
                </a:solidFill>
                <a:latin typeface="맑은 고딕" panose="020F0502020204030204"/>
              </a:rPr>
              <a:t>임시저장 및 수정</a:t>
            </a:r>
            <a:r>
              <a:rPr lang="en-US" altLang="ko-KR" sz="1600" b="1" dirty="0">
                <a:solidFill>
                  <a:srgbClr val="1E3252"/>
                </a:solidFill>
                <a:latin typeface="맑은 고딕" panose="020F0502020204030204"/>
              </a:rPr>
              <a:t>, </a:t>
            </a:r>
            <a:r>
              <a:rPr lang="ko-KR" altLang="en-US" sz="1600" b="1" dirty="0">
                <a:solidFill>
                  <a:srgbClr val="1E3252"/>
                </a:solidFill>
                <a:latin typeface="맑은 고딕" panose="020F0502020204030204"/>
              </a:rPr>
              <a:t>제출하기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7139F0A6-3D77-4B32-9470-AE1D0C313865}"/>
              </a:ext>
            </a:extLst>
          </p:cNvPr>
          <p:cNvSpPr/>
          <p:nvPr/>
        </p:nvSpPr>
        <p:spPr>
          <a:xfrm>
            <a:off x="5740681" y="1967084"/>
            <a:ext cx="5181319" cy="614400"/>
          </a:xfrm>
          <a:prstGeom prst="rect">
            <a:avLst/>
          </a:prstGeom>
          <a:noFill/>
          <a:ln w="5715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191C9897-185D-43DE-A820-C480D1280B76}"/>
              </a:ext>
            </a:extLst>
          </p:cNvPr>
          <p:cNvSpPr/>
          <p:nvPr/>
        </p:nvSpPr>
        <p:spPr>
          <a:xfrm>
            <a:off x="5781805" y="2999000"/>
            <a:ext cx="5140195" cy="371051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latinLnBrk="1">
              <a:lnSpc>
                <a:spcPct val="130000"/>
              </a:lnSpc>
            </a:pPr>
            <a:r>
              <a:rPr lang="ko-KR" altLang="en-US" sz="1600" b="1" dirty="0">
                <a:solidFill>
                  <a:prstClr val="white"/>
                </a:solidFill>
                <a:latin typeface="맑은 고딕" panose="020F0502020204030204"/>
              </a:rPr>
              <a:t>작성 완료 후 제출 버튼 클릭</a:t>
            </a:r>
            <a:r>
              <a:rPr lang="en-US" altLang="ko-KR" sz="1600" b="1" dirty="0">
                <a:solidFill>
                  <a:prstClr val="white"/>
                </a:solidFill>
                <a:latin typeface="맑은 고딕" panose="020F0502020204030204"/>
              </a:rPr>
              <a:t>.</a:t>
            </a:r>
          </a:p>
          <a:p>
            <a:pPr lvl="0" latinLnBrk="1">
              <a:lnSpc>
                <a:spcPct val="130000"/>
              </a:lnSpc>
            </a:pPr>
            <a:r>
              <a:rPr lang="ko-KR" altLang="en-US" sz="1600" b="1" dirty="0">
                <a:solidFill>
                  <a:prstClr val="white"/>
                </a:solidFill>
                <a:latin typeface="맑은 고딕" panose="020F0502020204030204"/>
              </a:rPr>
              <a:t>제출 이력 확인은</a:t>
            </a:r>
            <a:endParaRPr lang="en-US" altLang="ko-KR" sz="1600" b="1" dirty="0">
              <a:solidFill>
                <a:prstClr val="white"/>
              </a:solidFill>
              <a:latin typeface="맑은 고딕" panose="020F0502020204030204"/>
            </a:endParaRPr>
          </a:p>
          <a:p>
            <a:pPr lvl="0" latinLnBrk="1">
              <a:lnSpc>
                <a:spcPct val="130000"/>
              </a:lnSpc>
            </a:pPr>
            <a:r>
              <a:rPr lang="en-US" altLang="ko-KR" sz="1333" b="1" dirty="0">
                <a:solidFill>
                  <a:prstClr val="white"/>
                </a:solidFill>
                <a:latin typeface="맑은 고딕" panose="020F0502020204030204"/>
              </a:rPr>
              <a:t>My Page &gt; </a:t>
            </a:r>
            <a:r>
              <a:rPr lang="ko-KR" altLang="en-US" sz="1333" b="1" dirty="0" err="1">
                <a:solidFill>
                  <a:prstClr val="white"/>
                </a:solidFill>
                <a:latin typeface="맑은 고딕" panose="020F0502020204030204"/>
              </a:rPr>
              <a:t>나의일자리</a:t>
            </a:r>
            <a:r>
              <a:rPr lang="en-US" altLang="ko-KR" sz="1333" b="1" dirty="0">
                <a:solidFill>
                  <a:prstClr val="white"/>
                </a:solidFill>
                <a:latin typeface="맑은 고딕" panose="020F0502020204030204"/>
              </a:rPr>
              <a:t> &gt; WISET </a:t>
            </a:r>
            <a:r>
              <a:rPr lang="ko-KR" altLang="en-US" sz="1333" b="1" dirty="0">
                <a:solidFill>
                  <a:prstClr val="white"/>
                </a:solidFill>
                <a:latin typeface="맑은 고딕" panose="020F0502020204030204"/>
              </a:rPr>
              <a:t>일자리지원사업 참여이력 관리</a:t>
            </a:r>
            <a:endParaRPr lang="en-US" altLang="ko-KR" sz="1333" b="1" dirty="0">
              <a:solidFill>
                <a:prstClr val="white"/>
              </a:solidFill>
              <a:latin typeface="맑은 고딕" panose="020F0502020204030204"/>
            </a:endParaRPr>
          </a:p>
          <a:p>
            <a:pPr lvl="0" latinLnBrk="1">
              <a:lnSpc>
                <a:spcPct val="130000"/>
              </a:lnSpc>
            </a:pPr>
            <a:endParaRPr lang="en-US" altLang="ko-KR" sz="1333" b="1" dirty="0">
              <a:solidFill>
                <a:prstClr val="white"/>
              </a:solidFill>
              <a:latin typeface="맑은 고딕" panose="020F0502020204030204"/>
            </a:endParaRPr>
          </a:p>
          <a:p>
            <a:pPr lvl="0" latinLnBrk="1">
              <a:lnSpc>
                <a:spcPct val="130000"/>
              </a:lnSpc>
            </a:pPr>
            <a:endParaRPr lang="en-US" altLang="ko-KR" sz="1333" b="1" dirty="0">
              <a:solidFill>
                <a:prstClr val="white"/>
              </a:solidFill>
              <a:latin typeface="맑은 고딕" panose="020F0502020204030204"/>
            </a:endParaRPr>
          </a:p>
          <a:p>
            <a:pPr lvl="0" latinLnBrk="1">
              <a:lnSpc>
                <a:spcPct val="130000"/>
              </a:lnSpc>
            </a:pPr>
            <a:endParaRPr lang="en-US" altLang="ko-KR" sz="1333" b="1" dirty="0">
              <a:solidFill>
                <a:prstClr val="white"/>
              </a:solidFill>
              <a:latin typeface="맑은 고딕" panose="020F0502020204030204"/>
            </a:endParaRPr>
          </a:p>
          <a:p>
            <a:pPr lvl="0" latinLnBrk="1">
              <a:lnSpc>
                <a:spcPct val="130000"/>
              </a:lnSpc>
            </a:pPr>
            <a:endParaRPr lang="en-US" altLang="ko-KR" sz="1333" b="1" dirty="0">
              <a:solidFill>
                <a:prstClr val="white"/>
              </a:solidFill>
              <a:latin typeface="맑은 고딕" panose="020F0502020204030204"/>
            </a:endParaRPr>
          </a:p>
          <a:p>
            <a:pPr lvl="0" latinLnBrk="1">
              <a:lnSpc>
                <a:spcPct val="130000"/>
              </a:lnSpc>
            </a:pPr>
            <a:endParaRPr lang="en-US" altLang="ko-KR" sz="1333" b="1" dirty="0">
              <a:solidFill>
                <a:prstClr val="white"/>
              </a:solidFill>
              <a:latin typeface="맑은 고딕" panose="020F0502020204030204"/>
            </a:endParaRPr>
          </a:p>
          <a:p>
            <a:pPr lvl="0" latinLnBrk="1">
              <a:lnSpc>
                <a:spcPct val="130000"/>
              </a:lnSpc>
            </a:pPr>
            <a:endParaRPr lang="en-US" altLang="ko-KR" sz="1333" b="1" dirty="0">
              <a:solidFill>
                <a:prstClr val="white"/>
              </a:solidFill>
              <a:latin typeface="맑은 고딕" panose="020F0502020204030204"/>
            </a:endParaRPr>
          </a:p>
          <a:p>
            <a:pPr lvl="0" latinLnBrk="1">
              <a:lnSpc>
                <a:spcPct val="130000"/>
              </a:lnSpc>
            </a:pPr>
            <a:endParaRPr lang="en-US" altLang="ko-KR" sz="1333" b="1" dirty="0">
              <a:solidFill>
                <a:prstClr val="white"/>
              </a:solidFill>
              <a:latin typeface="맑은 고딕" panose="020F0502020204030204"/>
            </a:endParaRPr>
          </a:p>
          <a:p>
            <a:pPr lvl="0" latinLnBrk="1">
              <a:lnSpc>
                <a:spcPct val="130000"/>
              </a:lnSpc>
            </a:pPr>
            <a:endParaRPr lang="en-US" altLang="ko-KR" sz="1333" b="1" dirty="0">
              <a:solidFill>
                <a:prstClr val="white"/>
              </a:solidFill>
              <a:latin typeface="맑은 고딕" panose="020F0502020204030204"/>
            </a:endParaRPr>
          </a:p>
          <a:p>
            <a:pPr>
              <a:lnSpc>
                <a:spcPct val="130000"/>
              </a:lnSpc>
            </a:pPr>
            <a:r>
              <a:rPr lang="ko-KR" altLang="en-US" sz="1333" b="1" dirty="0"/>
              <a:t>제출 이후 수정은 신청페이지</a:t>
            </a:r>
            <a:r>
              <a:rPr lang="en-US" altLang="ko-KR" sz="1333" b="1" dirty="0"/>
              <a:t>[</a:t>
            </a:r>
            <a:r>
              <a:rPr lang="ko-KR" altLang="en-US" sz="1333" b="1" dirty="0"/>
              <a:t>개인</a:t>
            </a:r>
            <a:r>
              <a:rPr lang="en-US" altLang="ko-KR" sz="1333" b="1" dirty="0"/>
              <a:t>(</a:t>
            </a:r>
            <a:r>
              <a:rPr lang="ko-KR" altLang="en-US" sz="1333" b="1" dirty="0"/>
              <a:t>인력</a:t>
            </a:r>
            <a:r>
              <a:rPr lang="en-US" altLang="ko-KR" sz="1333" b="1" dirty="0"/>
              <a:t>) </a:t>
            </a:r>
            <a:r>
              <a:rPr lang="ko-KR" altLang="en-US" sz="1333" b="1" dirty="0"/>
              <a:t>신청하기</a:t>
            </a:r>
            <a:r>
              <a:rPr lang="en-US" altLang="ko-KR" sz="1333" b="1" dirty="0"/>
              <a:t>]</a:t>
            </a:r>
            <a:r>
              <a:rPr lang="ko-KR" altLang="en-US" sz="1333" b="1" dirty="0"/>
              <a:t>의 </a:t>
            </a:r>
            <a:r>
              <a:rPr lang="en-US" altLang="ko-KR" sz="1333" b="1" dirty="0"/>
              <a:t>[</a:t>
            </a:r>
            <a:r>
              <a:rPr lang="ko-KR" altLang="en-US" sz="1333" b="1" dirty="0"/>
              <a:t>신청취소</a:t>
            </a:r>
            <a:r>
              <a:rPr lang="en-US" altLang="ko-KR" sz="1333" b="1" dirty="0"/>
              <a:t>]</a:t>
            </a:r>
          </a:p>
          <a:p>
            <a:pPr>
              <a:lnSpc>
                <a:spcPct val="130000"/>
              </a:lnSpc>
            </a:pPr>
            <a:r>
              <a:rPr lang="ko-KR" altLang="en-US" sz="1333" b="1" dirty="0"/>
              <a:t>임시저장 상태로 되돌아가 수정 및 제출 가능</a:t>
            </a:r>
            <a:endParaRPr lang="en-US" altLang="ko-KR" sz="1333" b="1" dirty="0"/>
          </a:p>
        </p:txBody>
      </p:sp>
      <p:sp>
        <p:nvSpPr>
          <p:cNvPr id="30" name="오른쪽 화살표 29"/>
          <p:cNvSpPr/>
          <p:nvPr/>
        </p:nvSpPr>
        <p:spPr>
          <a:xfrm rot="5400000">
            <a:off x="8084991" y="2718510"/>
            <a:ext cx="408000" cy="146400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7139F0A6-3D77-4B32-9470-AE1D0C313865}"/>
              </a:ext>
            </a:extLst>
          </p:cNvPr>
          <p:cNvSpPr/>
          <p:nvPr/>
        </p:nvSpPr>
        <p:spPr>
          <a:xfrm>
            <a:off x="578757" y="1973595"/>
            <a:ext cx="5110843" cy="613931"/>
          </a:xfrm>
          <a:prstGeom prst="rect">
            <a:avLst/>
          </a:pr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09630">
              <a:defRPr/>
            </a:pPr>
            <a:endParaRPr lang="ko-KR" altLang="en-US" sz="1200" kern="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191C9897-185D-43DE-A820-C480D1280B76}"/>
              </a:ext>
            </a:extLst>
          </p:cNvPr>
          <p:cNvSpPr/>
          <p:nvPr/>
        </p:nvSpPr>
        <p:spPr>
          <a:xfrm>
            <a:off x="704547" y="3023995"/>
            <a:ext cx="4883453" cy="19290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latinLnBrk="1">
              <a:lnSpc>
                <a:spcPct val="130000"/>
              </a:lnSpc>
            </a:pPr>
            <a:r>
              <a:rPr lang="ko-KR" altLang="en-US" sz="1600" b="1" dirty="0">
                <a:solidFill>
                  <a:prstClr val="white"/>
                </a:solidFill>
                <a:latin typeface="맑은 고딕" panose="020F0502020204030204"/>
              </a:rPr>
              <a:t>작성 중 임시저장 가능</a:t>
            </a:r>
            <a:endParaRPr lang="en-US" altLang="ko-KR" sz="1600" b="1" dirty="0">
              <a:solidFill>
                <a:prstClr val="white"/>
              </a:solidFill>
              <a:latin typeface="맑은 고딕" panose="020F0502020204030204"/>
            </a:endParaRPr>
          </a:p>
          <a:p>
            <a:pPr lvl="0" latinLnBrk="1">
              <a:lnSpc>
                <a:spcPct val="130000"/>
              </a:lnSpc>
            </a:pPr>
            <a:r>
              <a:rPr lang="ko-KR" altLang="en-US" sz="1600" b="1" dirty="0">
                <a:solidFill>
                  <a:prstClr val="white"/>
                </a:solidFill>
                <a:latin typeface="맑은 고딕" panose="020F0502020204030204"/>
              </a:rPr>
              <a:t>추후 신청페이지</a:t>
            </a:r>
            <a:r>
              <a:rPr lang="en-US" altLang="ko-KR" sz="1600" b="1" dirty="0">
                <a:solidFill>
                  <a:prstClr val="white"/>
                </a:solidFill>
                <a:latin typeface="맑은 고딕" panose="020F0502020204030204"/>
              </a:rPr>
              <a:t>[</a:t>
            </a:r>
            <a:r>
              <a:rPr lang="ko-KR" altLang="en-US" sz="1600" b="1" dirty="0">
                <a:solidFill>
                  <a:prstClr val="white"/>
                </a:solidFill>
                <a:latin typeface="맑은 고딕" panose="020F0502020204030204"/>
              </a:rPr>
              <a:t>개인</a:t>
            </a:r>
            <a:r>
              <a:rPr lang="en-US" altLang="ko-KR" sz="1600" b="1" dirty="0">
                <a:solidFill>
                  <a:prstClr val="white"/>
                </a:solidFill>
                <a:latin typeface="맑은 고딕" panose="020F0502020204030204"/>
              </a:rPr>
              <a:t>(</a:t>
            </a:r>
            <a:r>
              <a:rPr lang="ko-KR" altLang="en-US" sz="1600" b="1" dirty="0">
                <a:solidFill>
                  <a:prstClr val="white"/>
                </a:solidFill>
                <a:latin typeface="맑은 고딕" panose="020F0502020204030204"/>
              </a:rPr>
              <a:t>인력</a:t>
            </a:r>
            <a:r>
              <a:rPr lang="en-US" altLang="ko-KR" sz="1600" b="1" dirty="0">
                <a:solidFill>
                  <a:prstClr val="white"/>
                </a:solidFill>
                <a:latin typeface="맑은 고딕" panose="020F0502020204030204"/>
              </a:rPr>
              <a:t>) </a:t>
            </a:r>
            <a:r>
              <a:rPr lang="ko-KR" altLang="en-US" sz="1600" b="1" dirty="0">
                <a:solidFill>
                  <a:prstClr val="white"/>
                </a:solidFill>
                <a:latin typeface="맑은 고딕" panose="020F0502020204030204"/>
              </a:rPr>
              <a:t>신청하기</a:t>
            </a:r>
            <a:r>
              <a:rPr lang="en-US" altLang="ko-KR" sz="1600" b="1" dirty="0">
                <a:solidFill>
                  <a:prstClr val="white"/>
                </a:solidFill>
                <a:latin typeface="맑은 고딕" panose="020F0502020204030204"/>
              </a:rPr>
              <a:t>]</a:t>
            </a:r>
            <a:r>
              <a:rPr lang="ko-KR" altLang="en-US" sz="1600" b="1" dirty="0">
                <a:solidFill>
                  <a:prstClr val="white"/>
                </a:solidFill>
                <a:latin typeface="맑은 고딕" panose="020F0502020204030204"/>
              </a:rPr>
              <a:t>를 통해 기존에 작성된 내용 수정</a:t>
            </a:r>
            <a:r>
              <a:rPr lang="en-US" altLang="ko-KR" sz="1600" b="1" dirty="0">
                <a:solidFill>
                  <a:prstClr val="white"/>
                </a:solidFill>
                <a:latin typeface="맑은 고딕" panose="020F0502020204030204"/>
              </a:rPr>
              <a:t>, </a:t>
            </a:r>
            <a:r>
              <a:rPr lang="ko-KR" altLang="en-US" sz="1600" b="1" dirty="0">
                <a:solidFill>
                  <a:prstClr val="white"/>
                </a:solidFill>
                <a:latin typeface="맑은 고딕" panose="020F0502020204030204"/>
              </a:rPr>
              <a:t>작성 가능</a:t>
            </a:r>
            <a:endParaRPr lang="en-US" altLang="ko-KR" sz="1600" b="1" dirty="0">
              <a:solidFill>
                <a:prstClr val="white"/>
              </a:solidFill>
              <a:latin typeface="맑은 고딕" panose="020F0502020204030204"/>
            </a:endParaRPr>
          </a:p>
          <a:p>
            <a:pPr lvl="0" latinLnBrk="1">
              <a:lnSpc>
                <a:spcPct val="130000"/>
              </a:lnSpc>
            </a:pPr>
            <a:r>
              <a:rPr lang="ko-KR" altLang="en-US" sz="1600" b="1" dirty="0">
                <a:solidFill>
                  <a:prstClr val="white"/>
                </a:solidFill>
                <a:latin typeface="맑은 고딕" panose="020F0502020204030204"/>
              </a:rPr>
              <a:t>임시저장은 제출된 상태가 아니므로 기한 내 제출 버튼을 클릭해야 최종 신청 완료</a:t>
            </a:r>
            <a:endParaRPr lang="ko-KR" altLang="en-US" sz="2133" b="1" dirty="0"/>
          </a:p>
        </p:txBody>
      </p:sp>
      <p:sp>
        <p:nvSpPr>
          <p:cNvPr id="33" name="오른쪽 화살표 32"/>
          <p:cNvSpPr/>
          <p:nvPr/>
        </p:nvSpPr>
        <p:spPr>
          <a:xfrm rot="5400000">
            <a:off x="2930179" y="2718148"/>
            <a:ext cx="408000" cy="146757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07767" y="4056246"/>
            <a:ext cx="4842480" cy="1963555"/>
          </a:xfrm>
          <a:prstGeom prst="rect">
            <a:avLst/>
          </a:prstGeom>
        </p:spPr>
      </p:pic>
      <p:sp>
        <p:nvSpPr>
          <p:cNvPr id="22" name="직사각형 21">
            <a:extLst>
              <a:ext uri="{FF2B5EF4-FFF2-40B4-BE49-F238E27FC236}">
                <a16:creationId xmlns:a16="http://schemas.microsoft.com/office/drawing/2014/main" id="{E2755AC5-9F8E-4777-B5D8-FF10D908D62E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69B32A9-4882-4953-B2B7-16F1FC9831A5}"/>
              </a:ext>
            </a:extLst>
          </p:cNvPr>
          <p:cNvSpPr txBox="1"/>
          <p:nvPr/>
        </p:nvSpPr>
        <p:spPr>
          <a:xfrm>
            <a:off x="875104" y="237378"/>
            <a:ext cx="4483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ko-KR" altLang="en-US" sz="3600" dirty="0">
                <a:solidFill>
                  <a:prstClr val="white"/>
                </a:solidFill>
              </a:rPr>
              <a:t>사업 신청 방법</a:t>
            </a:r>
            <a:r>
              <a:rPr lang="en-US" altLang="ko-KR" sz="3600" dirty="0">
                <a:solidFill>
                  <a:prstClr val="white"/>
                </a:solidFill>
              </a:rPr>
              <a:t>(</a:t>
            </a:r>
            <a:r>
              <a:rPr lang="ko-KR" altLang="en-US" sz="3600" dirty="0">
                <a:solidFill>
                  <a:prstClr val="white"/>
                </a:solidFill>
              </a:rPr>
              <a:t>인력</a:t>
            </a:r>
            <a:r>
              <a:rPr lang="en-US" altLang="ko-KR" sz="3600" dirty="0">
                <a:solidFill>
                  <a:prstClr val="white"/>
                </a:solidFill>
              </a:rPr>
              <a:t>)</a:t>
            </a:r>
            <a:endParaRPr lang="ko-KR" altLang="en-US" sz="3600" dirty="0">
              <a:solidFill>
                <a:prstClr val="white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2C176D-82B3-4A3E-8685-EDD92B15D9AD}"/>
              </a:ext>
            </a:extLst>
          </p:cNvPr>
          <p:cNvSpPr txBox="1"/>
          <p:nvPr/>
        </p:nvSpPr>
        <p:spPr>
          <a:xfrm>
            <a:off x="132080" y="252767"/>
            <a:ext cx="743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ko-KR" sz="1400" dirty="0">
                <a:solidFill>
                  <a:prstClr val="white"/>
                </a:solidFill>
              </a:rPr>
              <a:t>Part 1, </a:t>
            </a:r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C212AD77-40B8-472A-92F5-72E13F65B91D}"/>
              </a:ext>
            </a:extLst>
          </p:cNvPr>
          <p:cNvSpPr/>
          <p:nvPr/>
        </p:nvSpPr>
        <p:spPr>
          <a:xfrm>
            <a:off x="6365875" y="5746750"/>
            <a:ext cx="584200" cy="168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312D9E0E-A937-4809-A394-23B34D0898C6}"/>
              </a:ext>
            </a:extLst>
          </p:cNvPr>
          <p:cNvSpPr/>
          <p:nvPr/>
        </p:nvSpPr>
        <p:spPr>
          <a:xfrm>
            <a:off x="7292974" y="5689600"/>
            <a:ext cx="631825" cy="276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3047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509</Words>
  <Application>Microsoft Office PowerPoint</Application>
  <PresentationFormat>와이드스크린</PresentationFormat>
  <Paragraphs>124</Paragraphs>
  <Slides>14</Slides>
  <Notes>12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14</vt:i4>
      </vt:variant>
    </vt:vector>
  </HeadingPairs>
  <TitlesOfParts>
    <vt:vector size="25" baseType="lpstr">
      <vt:lpstr>HY견고딕</vt:lpstr>
      <vt:lpstr>HY헤드라인M</vt:lpstr>
      <vt:lpstr>나눔스퀘어 Bold</vt:lpstr>
      <vt:lpstr>맑은 고딕</vt:lpstr>
      <vt:lpstr>한컴산뜻돋움</vt:lpstr>
      <vt:lpstr>Arial</vt:lpstr>
      <vt:lpstr>Calibri</vt:lpstr>
      <vt:lpstr>Calibri Light</vt:lpstr>
      <vt:lpstr>Office 테마</vt:lpstr>
      <vt:lpstr>2_Office 테마</vt:lpstr>
      <vt:lpstr>3_Office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감사합니다.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JKSIM</dc:creator>
  <cp:lastModifiedBy>WISET_ATEC</cp:lastModifiedBy>
  <cp:revision>88</cp:revision>
  <dcterms:created xsi:type="dcterms:W3CDTF">2022-02-21T06:23:39Z</dcterms:created>
  <dcterms:modified xsi:type="dcterms:W3CDTF">2025-07-28T04:35:10Z</dcterms:modified>
</cp:coreProperties>
</file>