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81" r:id="rId4"/>
    <p:sldId id="257" r:id="rId5"/>
    <p:sldId id="269" r:id="rId6"/>
    <p:sldId id="259" r:id="rId7"/>
    <p:sldId id="261" r:id="rId8"/>
    <p:sldId id="265" r:id="rId9"/>
    <p:sldId id="266" r:id="rId10"/>
    <p:sldId id="267" r:id="rId11"/>
    <p:sldId id="282" r:id="rId12"/>
    <p:sldId id="283" r:id="rId13"/>
    <p:sldId id="268" r:id="rId14"/>
    <p:sldId id="287" r:id="rId15"/>
    <p:sldId id="285" r:id="rId16"/>
    <p:sldId id="286" r:id="rId17"/>
    <p:sldId id="291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2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09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FD2CB58C-FC9C-4E4C-8644-0DF21F23C8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32C95B00-9366-4452-8C77-0DE2B9E59E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B1E4A5C8-9BF6-4431-94DA-467D84F23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F7C2000-84EE-4C0F-AD2A-892054BA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66C3969-6E39-4F9C-978D-A14869E3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390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DD2D25F-E4EF-4BAD-B568-90A7194E4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7E66FEC8-8B0A-40D3-AB6F-E14656D06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3C2C5C21-26F9-44F7-A425-454B362A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064184E8-7214-487A-B8EE-F58ABB376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D6684A98-4113-43C6-90E1-B713C4A71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071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DF7E8FF8-0D87-400D-91B3-F1A19210C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B12CEDC3-6B53-4D98-83FA-3E90F0240E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79AF306A-2FA7-4B1D-AEA9-2B465A384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7293C9A3-937A-4A65-9050-E0F16023F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CFF16EBF-92F8-4099-BC9F-66B649F3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267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87F6387-3403-4348-8A94-7ADE7975A4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4A852A9D-DEAB-4D3B-BE4C-4D5506949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68DBC8D7-B31E-450F-BC14-69F5BA00A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C3A2F3B2-7919-4755-A2BA-E60311F1A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7BE1C44-6ED9-45C3-85CE-F181F644D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5447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E09836B-546E-427C-901C-507669B2E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2222D5C6-D2D2-4C8F-ADE8-FA9D32A89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DE0A3C13-BB40-4BA2-97FB-232FA10CF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8846734E-5F3B-46DF-83F4-5253AC7D1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7C863EFD-2ECD-484B-8FE3-BD46DBAB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2535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5C50236-D72C-46A8-8E43-F403AB51B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349E0306-8C68-4BA2-8E35-84C5A601A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7D55EBBB-3A9E-4875-91BC-BA0F98B72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5214B26-FD9B-4500-9159-1814890F5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933211AD-49EC-4C32-ACD3-8CF24D255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5037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FDD35847-E819-401C-8088-DE14C838B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4ECE0E58-A374-46C3-99E5-8CB5327620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63D73669-31FC-4A43-BE3F-20FBB4989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6B487473-0381-424C-935F-E8DD5300B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7479DC7E-293A-4118-BB25-14F86368D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8BF8C06-A6F4-4D56-9961-2A48D376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9034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9F92F4D-6C94-4897-AF69-B2184F15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5D88BF44-B930-48BD-847E-4378CC0074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368F7027-CD07-42A0-AF50-45BC8A27DF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038A2D0-3A12-4C29-9758-C0FA78627B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FEA347A6-004A-4A7B-931A-4A1D4E9628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C1A1E329-33C9-4A40-B00F-E72E7768B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B58414FA-5EF1-4D32-A0B3-F5970B610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535AB276-1D41-4C3A-B4C6-AE34D86B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473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116D34C-E153-4E55-8BE2-053CB23AE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72C41366-6F59-49C8-B46F-241BACE3C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DF1036E6-7409-4CCD-A33A-E8923C9C4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F4FED2EA-EEA3-4D31-83CA-82087B8CD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2045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E6C1AD2-5128-41ED-895C-723FBDAB28FF}"/>
              </a:ext>
            </a:extLst>
          </p:cNvPr>
          <p:cNvSpPr txBox="1"/>
          <p:nvPr userDrawn="1"/>
        </p:nvSpPr>
        <p:spPr>
          <a:xfrm>
            <a:off x="10200752" y="6614007"/>
            <a:ext cx="19880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solidFill>
                  <a:srgbClr val="4746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ⓒSaebyeol Yu.</a:t>
            </a:r>
            <a:r>
              <a:rPr lang="ko-KR" altLang="en-US" sz="800" dirty="0">
                <a:solidFill>
                  <a:srgbClr val="4746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800" dirty="0" err="1">
                <a:solidFill>
                  <a:srgbClr val="4746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Saebyeol’s</a:t>
            </a:r>
            <a:r>
              <a:rPr lang="ko-KR" altLang="en-US" sz="800" dirty="0">
                <a:solidFill>
                  <a:srgbClr val="4746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800" dirty="0">
                <a:solidFill>
                  <a:srgbClr val="47465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ko-KR" altLang="en-US" sz="800" dirty="0">
              <a:solidFill>
                <a:srgbClr val="47465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B5CF9D7B-2295-434C-BB50-FBDB7CB4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B2331C84-82A9-49FF-9C58-209FA7C6A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AC52F265-5EDF-47AD-8C48-23E44987D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6898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95EF8880-0C23-4695-A0B7-BA55B9DCC8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E6C1AD2-5128-41ED-895C-723FBDAB28FF}"/>
              </a:ext>
            </a:extLst>
          </p:cNvPr>
          <p:cNvSpPr txBox="1"/>
          <p:nvPr userDrawn="1"/>
        </p:nvSpPr>
        <p:spPr>
          <a:xfrm>
            <a:off x="10200752" y="6614007"/>
            <a:ext cx="19880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ⓒSaebyeol Yu.</a:t>
            </a:r>
            <a:r>
              <a:rPr lang="ko-KR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Saebyeol’s</a:t>
            </a:r>
            <a:r>
              <a:rPr lang="ko-KR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ko-KR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B5CF9D7B-2295-434C-BB50-FBDB7CB4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B2331C84-82A9-49FF-9C58-209FA7C6A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AC52F265-5EDF-47AD-8C48-23E44987D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5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7374B7F-D335-48A9-8868-CDB95732E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B0C59CA7-5928-4DB5-8E82-ED2E7A09E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8B2F7B8-701B-4F3F-B90C-7DDAB7FDB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064F97EA-C968-4E36-AC4B-20DFE84B5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433F3839-7800-4777-BBB7-E437A28D1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45360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E76295C-1AC2-468F-BE1D-57C4A5875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4FAFE7A1-9037-44AB-B32C-A03544783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DAB44BA5-E666-41CE-9AB1-709CA4AED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842D173-D60A-49DD-9BBC-DFAC84640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69DC195-CC0D-4F1D-BA6A-0A1D6BEC9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354EE9A9-6FA0-459E-9839-090D4821A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3995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347AC93-7A39-431A-9FB1-1E98C130D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9D84B2D7-51AE-4A98-A99F-A3EB7D93C0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E5744A8-FE11-4335-B99E-0C709334F0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F3DD8B86-F04B-471A-B701-77C39BC7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F8FDA001-D3E8-406C-85C1-C16B28954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61AB922F-8FE5-4AD9-B4B7-0C32F5C0F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5061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951F6FB-27DF-4EF8-9C39-2843CFAC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3FDDFF65-E6AC-4DE9-BC59-8D94C9C73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69713491-F16F-4D87-A871-72DDAB23D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CABB5D74-5FA0-4FE3-8C76-C5846785F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75277ED0-AEC3-4AF7-92C1-9B942CF7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61290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2326BB87-EA73-4676-B5EE-CF484C7F3D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96EB9E6B-3317-49B6-BD7E-5D8A6D128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3A2096CD-9EE4-4657-B340-5D82EA015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142E6-326E-4C16-9093-56979C035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E7D65AFA-C355-40C1-80F6-8264E94A2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625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14C541A-31FF-4810-9190-C2C2745C3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738D6C3D-9DB7-48CB-B075-62499958C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760920A6-6AE0-407C-B35F-05F4E44DE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0C3CF2AA-855E-49C5-A1A2-DAA6CA789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D84DA86F-2E73-42E2-AA06-3F65F1592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56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66B4678-69FC-4973-B9D3-A21A556E3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6FA36125-C1AF-4EAC-913F-51CE4DE4E5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D081A3EA-5022-4A2D-9BB4-1B86182FA6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A36EFC77-17A4-407A-83E9-7EB079CA6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58CE499F-5C14-4B74-A65F-D730765CC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39D187F-0E00-405E-A230-87BC70430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872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4E967FB-F6C7-46D3-BD52-D3A9B0B54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D870BB24-261C-4CF9-87B4-D19DC4F90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BB783BE4-0B3F-4F8C-AAEC-5EFB2CDBD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EDCA106C-CF6A-4855-BD2A-B0DE15E2C4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0553A991-78CD-47CC-AC6F-0423FF9D91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52C8F596-EBF9-4035-8BCF-2AD815795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12B5631B-EAE9-4DA6-BFDA-2AA4DC35C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250883F2-C810-4F31-BCDE-9AFD5DF24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679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2B6913E-FE37-4371-B801-39F19F185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9F11D394-38C2-4565-983A-4215D85A1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4AAC8DE8-DA6E-47F8-B976-ACB1B3C2A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D3CD010E-35C0-4539-A81D-ECCC19FEC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087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9CCDD4AB-FDDF-49A5-BA28-E65107672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38F251F2-56D7-4B20-86E1-EF7C39265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61698345-2122-4932-BEBA-47D710C7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642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615C59B-4281-4CA7-A60B-2C2E224BF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1DBF2509-70E0-41D3-9AB4-05FAA0B77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9BC82206-3768-47B1-BC62-1541A2C83F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617DC21A-8807-47D5-AAAF-FDFC43B86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A862693-276C-4567-908B-48E1ADDE1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1AF65C6C-5E41-457C-8E70-621D5D460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2398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9B7ABFD-7E73-443C-9C58-545FE6DEB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3E66816F-FF99-46EA-9D26-966A37D696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3CB73EAF-B492-4871-9267-3837B5342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90752F16-090B-40FA-BA60-A83F7DC61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05B32D48-9E90-4A4A-91D2-4CFE5AEB4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0B53966A-27CB-46C4-A1DB-4966721EC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192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9AFC3A93-002E-4941-A02F-30EC21ED3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6A729D9-F7DD-4086-933A-3B1AF5DFA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CCC19314-FAB5-4928-9B8A-D0F72FBE09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A3C8C-C1E7-4746-B5A9-798E90F1B2A5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BA0A56FB-2EAB-4A11-83D4-CEEA2EE30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547E851-9C27-4D5A-BC26-02C88E9E6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80AD9-3659-459F-9D23-EB4D8AE362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058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F1A1494-3269-44A5-B276-FD1B11515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5DBE9EB2-ED9C-4B7A-B116-2B1071C0D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7AF56052-6094-4163-A308-25120BD6EB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5567D-AB5D-4AC7-81EF-B47DBFAE57A2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95B435DB-002D-4705-918F-4D6B8113C0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ADB5B9A-8BFA-48CC-9427-80D408861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05B24-248A-42BE-A553-D13EA5F4B5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572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97FA128-AB7F-4CD0-B265-0196D6593DC7}"/>
              </a:ext>
            </a:extLst>
          </p:cNvPr>
          <p:cNvSpPr txBox="1"/>
          <p:nvPr/>
        </p:nvSpPr>
        <p:spPr>
          <a:xfrm>
            <a:off x="1448383" y="1616903"/>
            <a:ext cx="10197514" cy="1727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 lvl="0" algn="ctr">
              <a:defRPr sz="3600" spc="-5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292C33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Calibri" panose="020F0502020204030204" pitchFamily="34" charset="0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ko-KR" altLang="en-US" sz="4000" b="1" spc="0" dirty="0">
                <a:solidFill>
                  <a:srgbClr val="1F4E79"/>
                </a:solidFill>
                <a:latin typeface="+mj-ea"/>
                <a:ea typeface="+mj-ea"/>
              </a:rPr>
              <a:t>여성과학기술인 </a:t>
            </a:r>
            <a:r>
              <a:rPr lang="en-US" altLang="ko-KR" sz="4000" b="1" spc="0" dirty="0">
                <a:solidFill>
                  <a:srgbClr val="1F4E79"/>
                </a:solidFill>
                <a:latin typeface="+mj-ea"/>
                <a:ea typeface="+mj-ea"/>
              </a:rPr>
              <a:t>R&amp;D </a:t>
            </a:r>
            <a:r>
              <a:rPr lang="ko-KR" altLang="en-US" sz="4000" b="1" spc="0" dirty="0">
                <a:solidFill>
                  <a:srgbClr val="1F4E79"/>
                </a:solidFill>
                <a:latin typeface="+mj-ea"/>
                <a:ea typeface="+mj-ea"/>
              </a:rPr>
              <a:t>경력복귀 지원사업</a:t>
            </a:r>
            <a:endParaRPr lang="en-US" altLang="ko-KR" sz="4000" b="1" spc="0" dirty="0">
              <a:solidFill>
                <a:srgbClr val="1F4E79"/>
              </a:solidFill>
              <a:latin typeface="+mj-ea"/>
              <a:ea typeface="+mj-ea"/>
            </a:endParaRPr>
          </a:p>
          <a:p>
            <a:pPr algn="l">
              <a:lnSpc>
                <a:spcPct val="150000"/>
              </a:lnSpc>
            </a:pPr>
            <a:r>
              <a:rPr lang="ko-KR" altLang="en-US" sz="4000" b="1" spc="0" dirty="0" err="1">
                <a:solidFill>
                  <a:srgbClr val="1F4E79"/>
                </a:solidFill>
                <a:latin typeface="+mj-ea"/>
                <a:ea typeface="+mj-ea"/>
              </a:rPr>
              <a:t>구인구직관련</a:t>
            </a:r>
            <a:r>
              <a:rPr lang="ko-KR" altLang="en-US" sz="4000" b="1" spc="0" dirty="0">
                <a:solidFill>
                  <a:srgbClr val="1F4E79"/>
                </a:solidFill>
                <a:latin typeface="+mj-ea"/>
                <a:ea typeface="+mj-ea"/>
              </a:rPr>
              <a:t> </a:t>
            </a:r>
            <a:r>
              <a:rPr lang="en-US" altLang="ko-KR" sz="4000" b="1" spc="0" dirty="0">
                <a:solidFill>
                  <a:srgbClr val="1F4E79"/>
                </a:solidFill>
                <a:latin typeface="+mj-ea"/>
                <a:ea typeface="+mj-ea"/>
              </a:rPr>
              <a:t>W</a:t>
            </a:r>
            <a:r>
              <a:rPr lang="ko-KR" altLang="en-US" sz="4000" b="1" spc="0" dirty="0" err="1">
                <a:solidFill>
                  <a:srgbClr val="1F4E79"/>
                </a:solidFill>
                <a:latin typeface="+mj-ea"/>
                <a:ea typeface="+mj-ea"/>
              </a:rPr>
              <a:t>브릿지</a:t>
            </a:r>
            <a:r>
              <a:rPr lang="ko-KR" altLang="en-US" sz="4000" b="1" spc="0" dirty="0">
                <a:solidFill>
                  <a:srgbClr val="1F4E79"/>
                </a:solidFill>
                <a:latin typeface="+mj-ea"/>
                <a:ea typeface="+mj-ea"/>
              </a:rPr>
              <a:t> 활용 방법</a:t>
            </a:r>
            <a:endParaRPr lang="en-US" altLang="ko-KR" sz="4000" b="1" spc="0" dirty="0">
              <a:solidFill>
                <a:srgbClr val="1F4E79"/>
              </a:solidFill>
              <a:latin typeface="+mj-ea"/>
              <a:ea typeface="+mj-ea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xmlns="" id="{27CDAD30-36AE-41DA-A2CF-EEF5834E942C}"/>
              </a:ext>
            </a:extLst>
          </p:cNvPr>
          <p:cNvGrpSpPr/>
          <p:nvPr/>
        </p:nvGrpSpPr>
        <p:grpSpPr>
          <a:xfrm>
            <a:off x="1817352" y="4549155"/>
            <a:ext cx="3930581" cy="837025"/>
            <a:chOff x="1474089" y="3555217"/>
            <a:chExt cx="4530591" cy="520223"/>
          </a:xfrm>
        </p:grpSpPr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xmlns="" id="{F0DC8B4C-C5B5-4EB6-ADAA-0DDD8CC186B8}"/>
                </a:ext>
              </a:extLst>
            </p:cNvPr>
            <p:cNvCxnSpPr>
              <a:cxnSpLocks/>
            </p:cNvCxnSpPr>
            <p:nvPr/>
          </p:nvCxnSpPr>
          <p:spPr>
            <a:xfrm>
              <a:off x="1474089" y="3579185"/>
              <a:ext cx="0" cy="496255"/>
            </a:xfrm>
            <a:prstGeom prst="line">
              <a:avLst/>
            </a:prstGeom>
            <a:ln w="31750">
              <a:solidFill>
                <a:srgbClr val="EF77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3D088205-991A-4878-BF6B-F9180632591A}"/>
                </a:ext>
              </a:extLst>
            </p:cNvPr>
            <p:cNvSpPr txBox="1"/>
            <p:nvPr/>
          </p:nvSpPr>
          <p:spPr>
            <a:xfrm>
              <a:off x="1564942" y="3555217"/>
              <a:ext cx="4439738" cy="5118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lvl="0" algn="ctr">
                <a:defRPr sz="3600" spc="-50">
                  <a:ln>
                    <a:solidFill>
                      <a:prstClr val="black">
                        <a:lumMod val="75000"/>
                        <a:lumOff val="25000"/>
                        <a:alpha val="0"/>
                      </a:prstClr>
                    </a:solidFill>
                  </a:ln>
                  <a:solidFill>
                    <a:srgbClr val="292C33"/>
                  </a:solidFill>
                  <a:latin typeface="나눔스퀘어 Bold" panose="020B0600000101010101" pitchFamily="50" charset="-127"/>
                  <a:ea typeface="나눔스퀘어 Bold" panose="020B0600000101010101" pitchFamily="50" charset="-127"/>
                  <a:cs typeface="Calibri" panose="020F0502020204030204" pitchFamily="34" charset="0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ko-KR" altLang="en-US" sz="2000" b="1" dirty="0" err="1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한국여성과학기술인육성재단</a:t>
              </a:r>
              <a:r>
                <a:rPr lang="en-US" altLang="ko-KR" sz="1350" b="1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(WISET)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ko-KR" sz="1800" b="1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R&amp;D</a:t>
              </a:r>
              <a:r>
                <a:rPr lang="ko-KR" altLang="en-US" sz="1800" b="1" dirty="0" err="1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경력복귀지원팀</a:t>
              </a:r>
              <a:endParaRPr lang="en-US" altLang="ko-KR" sz="1800" b="1" dirty="0">
                <a:solidFill>
                  <a:schemeClr val="bg2">
                    <a:lumMod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xmlns="" id="{ADA04568-CDD9-4B86-A999-C0FAE7FE65C7}"/>
              </a:ext>
            </a:extLst>
          </p:cNvPr>
          <p:cNvGrpSpPr/>
          <p:nvPr/>
        </p:nvGrpSpPr>
        <p:grpSpPr>
          <a:xfrm>
            <a:off x="1448384" y="1527173"/>
            <a:ext cx="9245016" cy="89730"/>
            <a:chOff x="1184532" y="1968491"/>
            <a:chExt cx="13110139" cy="198360"/>
          </a:xfrm>
          <a:solidFill>
            <a:srgbClr val="1F4E79"/>
          </a:solidFill>
        </p:grpSpPr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xmlns="" id="{9E30F001-2CD3-481D-BAEA-196AF761AFC6}"/>
                </a:ext>
              </a:extLst>
            </p:cNvPr>
            <p:cNvCxnSpPr>
              <a:cxnSpLocks/>
            </p:cNvCxnSpPr>
            <p:nvPr/>
          </p:nvCxnSpPr>
          <p:spPr>
            <a:xfrm>
              <a:off x="1203158" y="2053388"/>
              <a:ext cx="13091513" cy="0"/>
            </a:xfrm>
            <a:prstGeom prst="line">
              <a:avLst/>
            </a:prstGeom>
            <a:grpFill/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xmlns="" id="{478A917F-AA99-4819-A265-1883831BA649}"/>
                </a:ext>
              </a:extLst>
            </p:cNvPr>
            <p:cNvSpPr/>
            <p:nvPr/>
          </p:nvSpPr>
          <p:spPr>
            <a:xfrm>
              <a:off x="1184532" y="1968491"/>
              <a:ext cx="4605748" cy="198360"/>
            </a:xfrm>
            <a:prstGeom prst="rect">
              <a:avLst/>
            </a:prstGeom>
            <a:grpFill/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1F4E79"/>
                </a:solidFill>
              </a:endParaRPr>
            </a:p>
          </p:txBody>
        </p:sp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CF4CE7BA-C394-4F68-B80D-E015D19BB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3038" y="314231"/>
            <a:ext cx="3520586" cy="41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35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671C9BCC-EDFA-4806-99DF-8A613D9A6013}"/>
              </a:ext>
            </a:extLst>
          </p:cNvPr>
          <p:cNvSpPr/>
          <p:nvPr/>
        </p:nvSpPr>
        <p:spPr>
          <a:xfrm>
            <a:off x="4358" y="2732567"/>
            <a:ext cx="12192001" cy="1403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0D82182-A137-4743-83D4-FE511D8496B3}"/>
              </a:ext>
            </a:extLst>
          </p:cNvPr>
          <p:cNvSpPr txBox="1"/>
          <p:nvPr/>
        </p:nvSpPr>
        <p:spPr>
          <a:xfrm>
            <a:off x="1478492" y="2921168"/>
            <a:ext cx="9031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나눔스퀘어 Light"/>
                <a:cs typeface="Arial" panose="020B0604020202020204" pitchFamily="34" charset="0"/>
              </a:rPr>
              <a:t>(</a:t>
            </a:r>
            <a:r>
              <a:rPr kumimoji="0" lang="ko-KR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나눔스퀘어 Light"/>
                <a:cs typeface="Arial" panose="020B0604020202020204" pitchFamily="34" charset="0"/>
              </a:rPr>
              <a:t>기관</a:t>
            </a:r>
            <a:r>
              <a:rPr kumimoji="0" lang="en-US" altLang="ko-KR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나눔스퀘어 Light"/>
                <a:cs typeface="Arial" panose="020B0604020202020204" pitchFamily="34" charset="0"/>
              </a:rPr>
              <a:t>)</a:t>
            </a:r>
            <a:r>
              <a:rPr lang="ko-KR" altLang="en-US" sz="6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나눔스퀘어 Light"/>
                <a:cs typeface="Arial" panose="020B0604020202020204" pitchFamily="34" charset="0"/>
              </a:rPr>
              <a:t> 구직희망 인력 확인</a:t>
            </a:r>
            <a:endParaRPr kumimoji="0" lang="ko-KR" altLang="en-US" sz="6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나눔스퀘어 Ligh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543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94A273D-CB6F-4FCE-99E3-FCBB6348FE22}"/>
              </a:ext>
            </a:extLst>
          </p:cNvPr>
          <p:cNvSpPr txBox="1"/>
          <p:nvPr/>
        </p:nvSpPr>
        <p:spPr>
          <a:xfrm>
            <a:off x="875104" y="101916"/>
            <a:ext cx="5210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rPr>
              <a:t>회원가입 및 채용공고 등록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3AB8084-A044-4671-AB42-2C198BD96C26}"/>
              </a:ext>
            </a:extLst>
          </p:cNvPr>
          <p:cNvSpPr txBox="1"/>
          <p:nvPr/>
        </p:nvSpPr>
        <p:spPr>
          <a:xfrm>
            <a:off x="132080" y="117305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rPr>
              <a:t>Part 1, </a:t>
            </a:r>
            <a:endParaRPr lang="ko-KR" altLang="en-US" sz="1400" dirty="0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56" y="2334271"/>
            <a:ext cx="11767594" cy="4509994"/>
          </a:xfrm>
          <a:prstGeom prst="rect">
            <a:avLst/>
          </a:prstGeom>
        </p:spPr>
      </p:pic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7139F0A6-3D77-4B32-9470-AE1D0C313865}"/>
              </a:ext>
            </a:extLst>
          </p:cNvPr>
          <p:cNvSpPr/>
          <p:nvPr/>
        </p:nvSpPr>
        <p:spPr>
          <a:xfrm>
            <a:off x="11332654" y="2418091"/>
            <a:ext cx="604157" cy="4245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7139F0A6-3D77-4B32-9470-AE1D0C313865}"/>
              </a:ext>
            </a:extLst>
          </p:cNvPr>
          <p:cNvSpPr/>
          <p:nvPr/>
        </p:nvSpPr>
        <p:spPr>
          <a:xfrm>
            <a:off x="6678173" y="5078243"/>
            <a:ext cx="1550173" cy="15644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191C9897-185D-43DE-A820-C480D1280B76}"/>
              </a:ext>
            </a:extLst>
          </p:cNvPr>
          <p:cNvSpPr/>
          <p:nvPr/>
        </p:nvSpPr>
        <p:spPr>
          <a:xfrm>
            <a:off x="212203" y="1178876"/>
            <a:ext cx="6729617" cy="11553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 W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브릿지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홈페이지 이동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(www.wbridge.or.kr)</a:t>
            </a: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회원가입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기업회원 가입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* 1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개의 사업자등록번호로 복수의 아이디 회원가입 가능</a:t>
            </a:r>
          </a:p>
        </p:txBody>
      </p:sp>
    </p:spTree>
    <p:extLst>
      <p:ext uri="{BB962C8B-B14F-4D97-AF65-F5344CB8AC3E}">
        <p14:creationId xmlns:p14="http://schemas.microsoft.com/office/powerpoint/2010/main" val="1460209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4ADB68EE-6BB3-4384-AF7F-E889A3ED82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372"/>
          <a:stretch/>
        </p:blipFill>
        <p:spPr>
          <a:xfrm>
            <a:off x="243328" y="2087200"/>
            <a:ext cx="10939989" cy="419168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6D799444-8C37-4E83-ACCD-1FBFDD1DC5E7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4A273D-CB6F-4FCE-99E3-FCBB6348FE22}"/>
              </a:ext>
            </a:extLst>
          </p:cNvPr>
          <p:cNvSpPr txBox="1"/>
          <p:nvPr/>
        </p:nvSpPr>
        <p:spPr>
          <a:xfrm>
            <a:off x="875104" y="101916"/>
            <a:ext cx="5210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회원가입 및 채용공고 등록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3AB8084-A044-4671-AB42-2C198BD96C26}"/>
              </a:ext>
            </a:extLst>
          </p:cNvPr>
          <p:cNvSpPr txBox="1"/>
          <p:nvPr/>
        </p:nvSpPr>
        <p:spPr>
          <a:xfrm>
            <a:off x="132080" y="117305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1,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75C3A84A-97EA-417D-9D4B-7F6D7AE25A2B}"/>
              </a:ext>
            </a:extLst>
          </p:cNvPr>
          <p:cNvSpPr/>
          <p:nvPr/>
        </p:nvSpPr>
        <p:spPr>
          <a:xfrm>
            <a:off x="9840643" y="2193879"/>
            <a:ext cx="946771" cy="35476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82B80532-1C9D-4C1A-BAD2-FE74104F2329}"/>
              </a:ext>
            </a:extLst>
          </p:cNvPr>
          <p:cNvSpPr/>
          <p:nvPr/>
        </p:nvSpPr>
        <p:spPr>
          <a:xfrm>
            <a:off x="2293620" y="3477311"/>
            <a:ext cx="2072640" cy="53797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89D5569A-FFD1-4DD6-84DE-59E35291813C}"/>
              </a:ext>
            </a:extLst>
          </p:cNvPr>
          <p:cNvSpPr/>
          <p:nvPr/>
        </p:nvSpPr>
        <p:spPr>
          <a:xfrm>
            <a:off x="243329" y="1341890"/>
            <a:ext cx="6595979" cy="64550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err="1">
                <a:solidFill>
                  <a:schemeClr val="bg1"/>
                </a:solidFill>
              </a:rPr>
              <a:t>마이페이지</a:t>
            </a:r>
            <a:r>
              <a:rPr lang="ko-KR" altLang="en-US" b="1" dirty="0">
                <a:solidFill>
                  <a:schemeClr val="bg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&gt;</a:t>
            </a:r>
            <a:r>
              <a:rPr lang="ko-KR" altLang="en-US" b="1" dirty="0">
                <a:solidFill>
                  <a:schemeClr val="bg1"/>
                </a:solidFill>
              </a:rPr>
              <a:t> 채용정보관리에서 기관의 채용공고 등록 가능</a:t>
            </a:r>
          </a:p>
        </p:txBody>
      </p:sp>
    </p:spTree>
    <p:extLst>
      <p:ext uri="{BB962C8B-B14F-4D97-AF65-F5344CB8AC3E}">
        <p14:creationId xmlns:p14="http://schemas.microsoft.com/office/powerpoint/2010/main" val="3648310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4194"/>
            <a:ext cx="11840777" cy="4699490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278DAB48-17CA-477F-86D1-1020E606CA30}"/>
              </a:ext>
            </a:extLst>
          </p:cNvPr>
          <p:cNvSpPr/>
          <p:nvPr/>
        </p:nvSpPr>
        <p:spPr>
          <a:xfrm>
            <a:off x="2434719" y="1795665"/>
            <a:ext cx="672403" cy="24259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86BBC609-C14A-46B5-9213-CEF152E1A954}"/>
              </a:ext>
            </a:extLst>
          </p:cNvPr>
          <p:cNvSpPr/>
          <p:nvPr/>
        </p:nvSpPr>
        <p:spPr>
          <a:xfrm>
            <a:off x="2269579" y="2371589"/>
            <a:ext cx="1029587" cy="38212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0CDA790E-E7A5-468A-B4FE-D128058A3BB3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FD37307-5C4D-47F1-8AD0-3F83A799AA38}"/>
              </a:ext>
            </a:extLst>
          </p:cNvPr>
          <p:cNvSpPr txBox="1"/>
          <p:nvPr/>
        </p:nvSpPr>
        <p:spPr>
          <a:xfrm>
            <a:off x="875104" y="101916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이력서 확인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73A4042-E2C1-4B19-85A9-38F58B989A7D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Part 2, </a:t>
            </a: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89D5569A-FFD1-4DD6-84DE-59E35291813C}"/>
              </a:ext>
            </a:extLst>
          </p:cNvPr>
          <p:cNvSpPr/>
          <p:nvPr/>
        </p:nvSpPr>
        <p:spPr>
          <a:xfrm>
            <a:off x="243329" y="1166630"/>
            <a:ext cx="6595979" cy="48756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일자리 </a:t>
            </a:r>
            <a:r>
              <a:rPr lang="en-US" altLang="ko-KR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r>
              <a:rPr lang="ko-KR" altLang="en-US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인재정보에서 인력의 이력서 확인 가능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2ED0EC60-5A3A-4B72-93C1-F644B64FBD20}"/>
              </a:ext>
            </a:extLst>
          </p:cNvPr>
          <p:cNvSpPr/>
          <p:nvPr/>
        </p:nvSpPr>
        <p:spPr>
          <a:xfrm>
            <a:off x="243328" y="3841403"/>
            <a:ext cx="8231574" cy="496908"/>
          </a:xfrm>
          <a:prstGeom prst="rect">
            <a:avLst/>
          </a:prstGeom>
          <a:solidFill>
            <a:srgbClr val="7030A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기관으로 회원가입 후 로그인한 상태에서 인력의 세부 이력서 정보 확인 가능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670560" y="5602022"/>
            <a:ext cx="118111" cy="207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2621280" y="5643932"/>
            <a:ext cx="118111" cy="207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4575810" y="5602021"/>
            <a:ext cx="118111" cy="207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6530340" y="5602020"/>
            <a:ext cx="118111" cy="207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" y="4404201"/>
            <a:ext cx="5604116" cy="240918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984" y="4404200"/>
            <a:ext cx="5683047" cy="2301399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177159" y="5139559"/>
            <a:ext cx="357351" cy="1156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987973" y="6138041"/>
            <a:ext cx="94593" cy="141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6557864" y="5014448"/>
            <a:ext cx="94593" cy="141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589395" y="6131081"/>
            <a:ext cx="94593" cy="1410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0305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89A19B53-5E94-468E-8C01-121BFAEFF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12" y="2323818"/>
            <a:ext cx="9384983" cy="4301873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53D93D17-97D2-4E50-ACF8-765B3E259E2C}"/>
              </a:ext>
            </a:extLst>
          </p:cNvPr>
          <p:cNvSpPr/>
          <p:nvPr/>
        </p:nvSpPr>
        <p:spPr>
          <a:xfrm>
            <a:off x="7737110" y="2405940"/>
            <a:ext cx="672403" cy="24259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B4AFA9C9-2702-43D6-B6BC-BE1C690BD506}"/>
              </a:ext>
            </a:extLst>
          </p:cNvPr>
          <p:cNvSpPr/>
          <p:nvPr/>
        </p:nvSpPr>
        <p:spPr>
          <a:xfrm>
            <a:off x="6560820" y="3396041"/>
            <a:ext cx="1630680" cy="4486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2B7E8958-E481-4C01-A8E8-8F4A4C231947}"/>
              </a:ext>
            </a:extLst>
          </p:cNvPr>
          <p:cNvSpPr/>
          <p:nvPr/>
        </p:nvSpPr>
        <p:spPr>
          <a:xfrm>
            <a:off x="282612" y="1350816"/>
            <a:ext cx="7706880" cy="88184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</a:rPr>
              <a:t>My Page &gt; </a:t>
            </a:r>
            <a:r>
              <a:rPr lang="ko-KR" altLang="en-US" b="1" dirty="0" err="1">
                <a:solidFill>
                  <a:schemeClr val="bg1"/>
                </a:solidFill>
              </a:rPr>
              <a:t>나의인재</a:t>
            </a:r>
            <a:r>
              <a:rPr lang="en-US" altLang="ko-KR" b="1" dirty="0">
                <a:solidFill>
                  <a:schemeClr val="bg1"/>
                </a:solidFill>
              </a:rPr>
              <a:t>(</a:t>
            </a:r>
            <a:r>
              <a:rPr lang="ko-KR" altLang="en-US" b="1" dirty="0">
                <a:solidFill>
                  <a:schemeClr val="bg1"/>
                </a:solidFill>
              </a:rPr>
              <a:t>인재정보스크랩</a:t>
            </a:r>
            <a:r>
              <a:rPr lang="en-US" altLang="ko-KR" b="1" dirty="0">
                <a:solidFill>
                  <a:schemeClr val="bg1"/>
                </a:solidFill>
              </a:rPr>
              <a:t>)</a:t>
            </a:r>
            <a:r>
              <a:rPr lang="ko-KR" altLang="en-US" b="1" dirty="0">
                <a:solidFill>
                  <a:schemeClr val="bg1"/>
                </a:solidFill>
              </a:rPr>
              <a:t>에서 스크랩한 이력서 확인 및</a:t>
            </a:r>
            <a:endParaRPr lang="en-US" altLang="ko-KR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b="1" dirty="0">
                <a:solidFill>
                  <a:schemeClr val="bg1"/>
                </a:solidFill>
              </a:rPr>
              <a:t>직접 입사지원제의 요청 가능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A7CD57A5-761F-4B88-85C8-98EEFEF8D601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4682C6A-0033-4DA7-8036-E498C81D0425}"/>
              </a:ext>
            </a:extLst>
          </p:cNvPr>
          <p:cNvSpPr txBox="1"/>
          <p:nvPr/>
        </p:nvSpPr>
        <p:spPr>
          <a:xfrm>
            <a:off x="875104" y="101916"/>
            <a:ext cx="2424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이력서 확인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FB02082-57F8-4264-B253-9FF390C403F9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2,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A4F4C5D0-B6E5-4D5A-BB8C-05041B2BD648}"/>
              </a:ext>
            </a:extLst>
          </p:cNvPr>
          <p:cNvSpPr/>
          <p:nvPr/>
        </p:nvSpPr>
        <p:spPr>
          <a:xfrm>
            <a:off x="2682798" y="5565606"/>
            <a:ext cx="1412147" cy="431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B4AFA9C9-2702-43D6-B6BC-BE1C690BD506}"/>
              </a:ext>
            </a:extLst>
          </p:cNvPr>
          <p:cNvSpPr/>
          <p:nvPr/>
        </p:nvSpPr>
        <p:spPr>
          <a:xfrm>
            <a:off x="8852255" y="4950520"/>
            <a:ext cx="815340" cy="108451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62175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8E294801-9B37-45DD-A0B4-286D0B28E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9" y="2521761"/>
            <a:ext cx="9002381" cy="3572374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609E9DCE-AEFA-496D-A361-04CAD6919956}"/>
              </a:ext>
            </a:extLst>
          </p:cNvPr>
          <p:cNvSpPr/>
          <p:nvPr/>
        </p:nvSpPr>
        <p:spPr>
          <a:xfrm>
            <a:off x="280278" y="1340945"/>
            <a:ext cx="10159122" cy="91683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My Page &gt; </a:t>
            </a:r>
            <a:r>
              <a:rPr lang="ko-KR" altLang="en-US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입사지원제의에서 인력의 입사지원제의 요청 내용 확인 가능</a:t>
            </a:r>
            <a:endParaRPr lang="en-US" altLang="ko-KR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입사지원제의에 대한 내용은 인력이 이력서에 기재한 메일을 통해 별도로 확인 요청 메시지 발송</a:t>
            </a:r>
            <a:endParaRPr lang="en-US" altLang="ko-KR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E10FC84D-A804-4769-A4B7-16F0B09F896B}"/>
              </a:ext>
            </a:extLst>
          </p:cNvPr>
          <p:cNvSpPr/>
          <p:nvPr/>
        </p:nvSpPr>
        <p:spPr>
          <a:xfrm>
            <a:off x="7680221" y="3150094"/>
            <a:ext cx="1661448" cy="5615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D427EECA-24AD-4EF4-A614-C3F938E628AF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E9E7681-FF2E-4B0F-92C3-8397938C1D82}"/>
              </a:ext>
            </a:extLst>
          </p:cNvPr>
          <p:cNvSpPr txBox="1"/>
          <p:nvPr/>
        </p:nvSpPr>
        <p:spPr>
          <a:xfrm>
            <a:off x="875104" y="101916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입사지원제의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4295196-3A24-4137-9E82-17EB8A3F69C5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3,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C8894A5D-E740-4AB4-B5C4-9294DC9F1B3F}"/>
              </a:ext>
            </a:extLst>
          </p:cNvPr>
          <p:cNvSpPr/>
          <p:nvPr/>
        </p:nvSpPr>
        <p:spPr>
          <a:xfrm>
            <a:off x="7680221" y="4892462"/>
            <a:ext cx="1429081" cy="5615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5338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913" y="2139821"/>
            <a:ext cx="9284358" cy="974131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CF4CE7BA-C394-4F68-B80D-E015D19BB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3038" y="314231"/>
            <a:ext cx="3520586" cy="4102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97FA128-AB7F-4CD0-B265-0196D6593DC7}"/>
              </a:ext>
            </a:extLst>
          </p:cNvPr>
          <p:cNvSpPr txBox="1"/>
          <p:nvPr/>
        </p:nvSpPr>
        <p:spPr>
          <a:xfrm>
            <a:off x="2744178" y="3986310"/>
            <a:ext cx="6632074" cy="1085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 lvl="0" algn="ctr">
              <a:defRPr sz="3600" spc="-50">
                <a:ln>
                  <a:solidFill>
                    <a:prstClr val="black">
                      <a:lumMod val="75000"/>
                      <a:lumOff val="25000"/>
                      <a:alpha val="0"/>
                    </a:prstClr>
                  </a:solidFill>
                </a:ln>
                <a:solidFill>
                  <a:srgbClr val="292C33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Calibri" panose="020F050202020403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5400" b="1" spc="0" dirty="0">
                <a:solidFill>
                  <a:srgbClr val="1F4E79"/>
                </a:solidFill>
                <a:latin typeface="+mj-ea"/>
                <a:ea typeface="+mj-ea"/>
              </a:rPr>
              <a:t>감 사 합 </a:t>
            </a:r>
            <a:r>
              <a:rPr lang="ko-KR" altLang="en-US" sz="5400" b="1" spc="0" dirty="0" err="1">
                <a:solidFill>
                  <a:srgbClr val="1F4E79"/>
                </a:solidFill>
                <a:latin typeface="+mj-ea"/>
                <a:ea typeface="+mj-ea"/>
              </a:rPr>
              <a:t>니</a:t>
            </a:r>
            <a:r>
              <a:rPr lang="ko-KR" altLang="en-US" sz="5400" b="1" spc="0" dirty="0">
                <a:solidFill>
                  <a:srgbClr val="1F4E79"/>
                </a:solidFill>
                <a:latin typeface="+mj-ea"/>
                <a:ea typeface="+mj-ea"/>
              </a:rPr>
              <a:t> 다</a:t>
            </a:r>
            <a:endParaRPr lang="en-US" altLang="ko-KR" sz="5400" b="1" spc="0" dirty="0">
              <a:solidFill>
                <a:srgbClr val="1F4E79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46470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671C9BCC-EDFA-4806-99DF-8A613D9A6013}"/>
              </a:ext>
            </a:extLst>
          </p:cNvPr>
          <p:cNvSpPr/>
          <p:nvPr/>
        </p:nvSpPr>
        <p:spPr>
          <a:xfrm>
            <a:off x="4358" y="2732567"/>
            <a:ext cx="12192001" cy="1403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나눔스퀘어 Light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0D82182-A137-4743-83D4-FE511D8496B3}"/>
              </a:ext>
            </a:extLst>
          </p:cNvPr>
          <p:cNvSpPr txBox="1"/>
          <p:nvPr/>
        </p:nvSpPr>
        <p:spPr>
          <a:xfrm>
            <a:off x="1478486" y="2921168"/>
            <a:ext cx="9031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나눔스퀘어 Light"/>
                <a:cs typeface="Arial" panose="020B0604020202020204" pitchFamily="34" charset="0"/>
              </a:rPr>
              <a:t>(</a:t>
            </a:r>
            <a:r>
              <a:rPr kumimoji="0" lang="ko-KR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나눔스퀘어 Light"/>
                <a:cs typeface="Arial" panose="020B0604020202020204" pitchFamily="34" charset="0"/>
              </a:rPr>
              <a:t>인력</a:t>
            </a:r>
            <a:r>
              <a:rPr kumimoji="0" lang="en-US" altLang="ko-KR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나눔스퀘어 Light"/>
                <a:cs typeface="Arial" panose="020B0604020202020204" pitchFamily="34" charset="0"/>
              </a:rPr>
              <a:t>) </a:t>
            </a:r>
            <a:r>
              <a:rPr kumimoji="0" lang="ko-KR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나눔스퀘어 Light"/>
                <a:cs typeface="Arial" panose="020B0604020202020204" pitchFamily="34" charset="0"/>
              </a:rPr>
              <a:t>구인희망 기관 확인</a:t>
            </a:r>
          </a:p>
        </p:txBody>
      </p:sp>
    </p:spTree>
    <p:extLst>
      <p:ext uri="{BB962C8B-B14F-4D97-AF65-F5344CB8AC3E}">
        <p14:creationId xmlns:p14="http://schemas.microsoft.com/office/powerpoint/2010/main" val="663715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191C9897-185D-43DE-A820-C480D1280B76}"/>
              </a:ext>
            </a:extLst>
          </p:cNvPr>
          <p:cNvSpPr/>
          <p:nvPr/>
        </p:nvSpPr>
        <p:spPr>
          <a:xfrm>
            <a:off x="212203" y="1178876"/>
            <a:ext cx="5437415" cy="100564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b="1" dirty="0"/>
              <a:t>① W</a:t>
            </a:r>
            <a:r>
              <a:rPr lang="ko-KR" altLang="en-US" b="1" dirty="0" err="1"/>
              <a:t>브릿지</a:t>
            </a:r>
            <a:r>
              <a:rPr lang="ko-KR" altLang="en-US" b="1" dirty="0"/>
              <a:t> 홈페이지 이동</a:t>
            </a:r>
            <a:r>
              <a:rPr lang="en-US" altLang="ko-KR" b="1" dirty="0"/>
              <a:t>(www.wbridge.or.kr)</a:t>
            </a:r>
          </a:p>
          <a:p>
            <a:pPr>
              <a:lnSpc>
                <a:spcPct val="150000"/>
              </a:lnSpc>
            </a:pPr>
            <a:r>
              <a:rPr lang="en-US" altLang="ko-KR" b="1" dirty="0"/>
              <a:t>② </a:t>
            </a:r>
            <a:r>
              <a:rPr lang="ko-KR" altLang="en-US" b="1" dirty="0"/>
              <a:t>회원가입 </a:t>
            </a:r>
            <a:r>
              <a:rPr lang="en-US" altLang="ko-KR" b="1" dirty="0"/>
              <a:t>&gt; </a:t>
            </a:r>
            <a:r>
              <a:rPr lang="ko-KR" altLang="en-US" b="1" dirty="0"/>
              <a:t>개인회원 가입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EAAE61D6-2E5A-40FA-9ED9-1B13E2DFDF58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2716B25-0BD3-4346-A457-53FFC90ED576}"/>
              </a:ext>
            </a:extLst>
          </p:cNvPr>
          <p:cNvSpPr txBox="1"/>
          <p:nvPr/>
        </p:nvSpPr>
        <p:spPr>
          <a:xfrm>
            <a:off x="875104" y="101916"/>
            <a:ext cx="3817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회원가입 및 로그인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CF6ADD3-60F5-4B45-83F3-8CE62163AFDC}"/>
              </a:ext>
            </a:extLst>
          </p:cNvPr>
          <p:cNvSpPr txBox="1"/>
          <p:nvPr/>
        </p:nvSpPr>
        <p:spPr>
          <a:xfrm>
            <a:off x="132080" y="117305"/>
            <a:ext cx="7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1,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DAD8ED3A-2A2F-4EFC-8961-80FC32DFA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031" y="1178876"/>
            <a:ext cx="3356053" cy="5428294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51843523-489C-49CF-B60D-1075DDC9A04E}"/>
              </a:ext>
            </a:extLst>
          </p:cNvPr>
          <p:cNvSpPr/>
          <p:nvPr/>
        </p:nvSpPr>
        <p:spPr>
          <a:xfrm>
            <a:off x="7298251" y="1796904"/>
            <a:ext cx="1728303" cy="67784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9447F36-4FB7-4BFD-A473-B4609D9FDD5B}"/>
              </a:ext>
            </a:extLst>
          </p:cNvPr>
          <p:cNvSpPr txBox="1"/>
          <p:nvPr/>
        </p:nvSpPr>
        <p:spPr>
          <a:xfrm>
            <a:off x="875104" y="3120705"/>
            <a:ext cx="5246893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개인으로 회원가입 진행</a:t>
            </a:r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소셜계정으로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회원가입 시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사업 신청 불가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추후 개인회원으로 재가입 필요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34442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2BD36496-3041-4234-B804-6F6D33E7C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863" y="1712040"/>
            <a:ext cx="8607265" cy="514596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27996316-93A7-44C3-A9C2-ABA8C0B4D2AC}"/>
              </a:ext>
            </a:extLst>
          </p:cNvPr>
          <p:cNvSpPr/>
          <p:nvPr/>
        </p:nvSpPr>
        <p:spPr>
          <a:xfrm>
            <a:off x="3084840" y="3199790"/>
            <a:ext cx="1126435" cy="3288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116533FD-5F31-4CD5-90C1-7A0FD7D5966D}"/>
              </a:ext>
            </a:extLst>
          </p:cNvPr>
          <p:cNvSpPr/>
          <p:nvPr/>
        </p:nvSpPr>
        <p:spPr>
          <a:xfrm>
            <a:off x="9829106" y="1712040"/>
            <a:ext cx="665523" cy="3110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987D3090-6864-4D33-A7BE-DEB3D23D3B74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702721F-A57B-44A5-BDBD-EABC066F5635}"/>
              </a:ext>
            </a:extLst>
          </p:cNvPr>
          <p:cNvSpPr txBox="1"/>
          <p:nvPr/>
        </p:nvSpPr>
        <p:spPr>
          <a:xfrm>
            <a:off x="875104" y="101916"/>
            <a:ext cx="339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개인 이력서 등록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8D40F4E-EB35-40A3-B3FB-64BBC31052E6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2,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191C9897-185D-43DE-A820-C480D1280B76}"/>
              </a:ext>
            </a:extLst>
          </p:cNvPr>
          <p:cNvSpPr/>
          <p:nvPr/>
        </p:nvSpPr>
        <p:spPr>
          <a:xfrm>
            <a:off x="215150" y="1109347"/>
            <a:ext cx="5437415" cy="53884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err="1"/>
              <a:t>마이페이지</a:t>
            </a:r>
            <a:r>
              <a:rPr lang="ko-KR" altLang="en-US" b="1" dirty="0"/>
              <a:t> </a:t>
            </a:r>
            <a:r>
              <a:rPr lang="en-US" altLang="ko-KR" b="1" dirty="0"/>
              <a:t>&gt; </a:t>
            </a:r>
            <a:r>
              <a:rPr lang="ko-KR" altLang="en-US" b="1" dirty="0"/>
              <a:t>경력정보관리에서 개인 이력서 등록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5E0F3958-A500-41DF-A5F4-E765F223E982}"/>
              </a:ext>
            </a:extLst>
          </p:cNvPr>
          <p:cNvSpPr/>
          <p:nvPr/>
        </p:nvSpPr>
        <p:spPr>
          <a:xfrm>
            <a:off x="3414321" y="5008228"/>
            <a:ext cx="998290" cy="22650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639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3448"/>
            <a:ext cx="11840777" cy="469949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0F1BCBC9-ACE6-4159-AF3F-5D807533C870}"/>
              </a:ext>
            </a:extLst>
          </p:cNvPr>
          <p:cNvSpPr/>
          <p:nvPr/>
        </p:nvSpPr>
        <p:spPr>
          <a:xfrm>
            <a:off x="2358722" y="2043533"/>
            <a:ext cx="914575" cy="3905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116C98F3-67C4-4198-A1C0-331C815C81AF}"/>
              </a:ext>
            </a:extLst>
          </p:cNvPr>
          <p:cNvSpPr/>
          <p:nvPr/>
        </p:nvSpPr>
        <p:spPr>
          <a:xfrm>
            <a:off x="5478288" y="1143709"/>
            <a:ext cx="6597877" cy="145240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ko-KR" altLang="en-US" b="1" dirty="0"/>
              <a:t>메인 화면의 일자리 메뉴에서 채용정보</a:t>
            </a:r>
            <a:r>
              <a:rPr lang="en-US" altLang="ko-KR" b="1" dirty="0"/>
              <a:t> </a:t>
            </a:r>
            <a:r>
              <a:rPr lang="ko-KR" altLang="en-US" b="1" dirty="0"/>
              <a:t>선택하여</a:t>
            </a:r>
            <a:r>
              <a:rPr lang="en-US" altLang="ko-KR" b="1" dirty="0"/>
              <a:t> </a:t>
            </a:r>
            <a:r>
              <a:rPr lang="ko-KR" altLang="en-US" b="1" dirty="0"/>
              <a:t>확인</a:t>
            </a:r>
            <a:endParaRPr lang="en-US" altLang="ko-KR" b="1" dirty="0"/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ko-KR" altLang="en-US" b="1" dirty="0"/>
              <a:t>채용정보</a:t>
            </a:r>
            <a:r>
              <a:rPr lang="en-US" altLang="ko-KR" b="1" dirty="0"/>
              <a:t>(WISET) : W</a:t>
            </a:r>
            <a:r>
              <a:rPr lang="ko-KR" altLang="en-US" b="1" dirty="0" err="1"/>
              <a:t>브릿지에</a:t>
            </a:r>
            <a:r>
              <a:rPr lang="ko-KR" altLang="en-US" b="1" dirty="0"/>
              <a:t> 기업에서 직접 올린 공고 </a:t>
            </a:r>
            <a:endParaRPr lang="en-US" altLang="ko-KR" b="1" dirty="0"/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ko-KR" altLang="en-US" b="1" dirty="0"/>
              <a:t>채용정보</a:t>
            </a:r>
            <a:r>
              <a:rPr lang="en-US" altLang="ko-KR" b="1" dirty="0"/>
              <a:t>(</a:t>
            </a:r>
            <a:r>
              <a:rPr lang="ko-KR" altLang="en-US" b="1" dirty="0" err="1"/>
              <a:t>워크넷</a:t>
            </a:r>
            <a:r>
              <a:rPr lang="en-US" altLang="ko-KR" b="1" dirty="0"/>
              <a:t>) : </a:t>
            </a:r>
            <a:r>
              <a:rPr lang="ko-KR" altLang="en-US" b="1" dirty="0" err="1"/>
              <a:t>워크넷에</a:t>
            </a:r>
            <a:r>
              <a:rPr lang="ko-KR" altLang="en-US" b="1" dirty="0"/>
              <a:t> 등록되어 있는 채용 공고</a:t>
            </a:r>
            <a:endParaRPr lang="en-US" altLang="ko-KR" b="1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2B7EA4C8-49AA-4D83-8F4A-B15D8FAF3128}"/>
              </a:ext>
            </a:extLst>
          </p:cNvPr>
          <p:cNvSpPr/>
          <p:nvPr/>
        </p:nvSpPr>
        <p:spPr>
          <a:xfrm>
            <a:off x="2526993" y="1457310"/>
            <a:ext cx="620075" cy="24259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BBF56E00-5E1F-4271-95C4-F4496466A2E5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1420AB3-2637-464B-864D-83DE43B0C0E3}"/>
              </a:ext>
            </a:extLst>
          </p:cNvPr>
          <p:cNvSpPr txBox="1"/>
          <p:nvPr/>
        </p:nvSpPr>
        <p:spPr>
          <a:xfrm>
            <a:off x="875104" y="101916"/>
            <a:ext cx="4240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기관의 채용공고 확인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525362D-9CF5-4D08-A756-A247FAE446CA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3,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77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767" y="2154375"/>
            <a:ext cx="5897506" cy="1411591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0" y="1870952"/>
            <a:ext cx="6281260" cy="4678605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0EEA0D6B-A21D-459E-97CE-8CCC4BE2BA7B}"/>
              </a:ext>
            </a:extLst>
          </p:cNvPr>
          <p:cNvSpPr/>
          <p:nvPr/>
        </p:nvSpPr>
        <p:spPr>
          <a:xfrm>
            <a:off x="275291" y="2259269"/>
            <a:ext cx="5906276" cy="13318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DA69C735-1613-42FC-A7E0-DE7345DB02D8}"/>
              </a:ext>
            </a:extLst>
          </p:cNvPr>
          <p:cNvSpPr/>
          <p:nvPr/>
        </p:nvSpPr>
        <p:spPr>
          <a:xfrm>
            <a:off x="193109" y="1206197"/>
            <a:ext cx="6062658" cy="53551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b="1" dirty="0"/>
              <a:t>기관이 등록한 채용공고를 클릭하여 상세 내용 확인 가능</a:t>
            </a:r>
            <a:endParaRPr lang="en-US" altLang="ko-KR" b="1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A81DF96B-C2CD-4EB3-B7BD-E7F0619503E7}"/>
              </a:ext>
            </a:extLst>
          </p:cNvPr>
          <p:cNvSpPr/>
          <p:nvPr/>
        </p:nvSpPr>
        <p:spPr>
          <a:xfrm>
            <a:off x="6632028" y="1206197"/>
            <a:ext cx="5387913" cy="53551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b="1" dirty="0"/>
              <a:t>스크랩 또는 관심기업으로 등록 가능</a:t>
            </a:r>
            <a:endParaRPr lang="en-US" altLang="ko-KR" b="1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9E1D6DE3-3C27-4DBB-B0E1-C0503EB78C03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BA20D54-AD0F-49F5-8B7A-A5E36B348E7A}"/>
              </a:ext>
            </a:extLst>
          </p:cNvPr>
          <p:cNvSpPr txBox="1"/>
          <p:nvPr/>
        </p:nvSpPr>
        <p:spPr>
          <a:xfrm>
            <a:off x="875104" y="101916"/>
            <a:ext cx="4240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기관의 채용공고 확인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1EA0B54-B503-455C-A137-A2D9424701CA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3,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BE5C102C-3452-4318-A18F-424C859D28E4}"/>
              </a:ext>
            </a:extLst>
          </p:cNvPr>
          <p:cNvSpPr/>
          <p:nvPr/>
        </p:nvSpPr>
        <p:spPr>
          <a:xfrm>
            <a:off x="10878208" y="2337020"/>
            <a:ext cx="1229710" cy="88965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3340" y="3915564"/>
            <a:ext cx="5694578" cy="835112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BE5C102C-3452-4318-A18F-424C859D28E4}"/>
              </a:ext>
            </a:extLst>
          </p:cNvPr>
          <p:cNvSpPr/>
          <p:nvPr/>
        </p:nvSpPr>
        <p:spPr>
          <a:xfrm>
            <a:off x="8902262" y="3925909"/>
            <a:ext cx="3205656" cy="5830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807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94" y="2609462"/>
            <a:ext cx="11750611" cy="3676756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65C8710F-DCEF-44D2-9B73-5A261E0EF8EC}"/>
              </a:ext>
            </a:extLst>
          </p:cNvPr>
          <p:cNvSpPr/>
          <p:nvPr/>
        </p:nvSpPr>
        <p:spPr>
          <a:xfrm>
            <a:off x="3063659" y="4113720"/>
            <a:ext cx="625042" cy="2156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04C88AD3-4795-4BA7-B787-453A7CEEB428}"/>
              </a:ext>
            </a:extLst>
          </p:cNvPr>
          <p:cNvSpPr/>
          <p:nvPr/>
        </p:nvSpPr>
        <p:spPr>
          <a:xfrm>
            <a:off x="10798628" y="2718319"/>
            <a:ext cx="628265" cy="2799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4FD01D6C-C14E-4599-8E82-745463433CDF}"/>
              </a:ext>
            </a:extLst>
          </p:cNvPr>
          <p:cNvSpPr/>
          <p:nvPr/>
        </p:nvSpPr>
        <p:spPr>
          <a:xfrm>
            <a:off x="6879771" y="3574639"/>
            <a:ext cx="1468016" cy="34834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7EDB4BD1-1831-4A43-8149-4218FBA776C5}"/>
              </a:ext>
            </a:extLst>
          </p:cNvPr>
          <p:cNvSpPr/>
          <p:nvPr/>
        </p:nvSpPr>
        <p:spPr>
          <a:xfrm>
            <a:off x="258509" y="1204064"/>
            <a:ext cx="5326552" cy="97887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b="1" dirty="0"/>
              <a:t>스크랩한 공고</a:t>
            </a:r>
            <a:r>
              <a:rPr lang="en-US" altLang="ko-KR" b="1" dirty="0"/>
              <a:t>, </a:t>
            </a:r>
            <a:r>
              <a:rPr lang="ko-KR" altLang="en-US" b="1" dirty="0"/>
              <a:t>관심기업 정보는 </a:t>
            </a:r>
            <a:endParaRPr lang="en-US" altLang="ko-KR" b="1" dirty="0"/>
          </a:p>
          <a:p>
            <a:pPr>
              <a:lnSpc>
                <a:spcPct val="150000"/>
              </a:lnSpc>
            </a:pPr>
            <a:r>
              <a:rPr lang="ko-KR" altLang="en-US" b="1" dirty="0" err="1"/>
              <a:t>마이페이지</a:t>
            </a:r>
            <a:r>
              <a:rPr lang="ko-KR" altLang="en-US" b="1" dirty="0"/>
              <a:t> </a:t>
            </a:r>
            <a:r>
              <a:rPr lang="en-US" altLang="ko-KR" b="1" dirty="0"/>
              <a:t>&gt;</a:t>
            </a:r>
            <a:r>
              <a:rPr lang="ko-KR" altLang="en-US" b="1" dirty="0"/>
              <a:t> 나의 일자리 에서 확인 가능</a:t>
            </a:r>
            <a:endParaRPr lang="en-US" altLang="ko-KR" b="1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9357F9A1-8B6D-412D-B535-0CE50D71E5A6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363089C-4CC3-4CA6-BAF0-F1A46AAD35F3}"/>
              </a:ext>
            </a:extLst>
          </p:cNvPr>
          <p:cNvSpPr txBox="1"/>
          <p:nvPr/>
        </p:nvSpPr>
        <p:spPr>
          <a:xfrm>
            <a:off x="875104" y="101916"/>
            <a:ext cx="4240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기관의 채용공고 확인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C2CBBE2-81BE-4019-B751-F1820B75F1E4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3,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99DAFAC6-77A2-4549-8A41-9EB0FF09E34A}"/>
              </a:ext>
            </a:extLst>
          </p:cNvPr>
          <p:cNvSpPr/>
          <p:nvPr/>
        </p:nvSpPr>
        <p:spPr>
          <a:xfrm>
            <a:off x="6096000" y="5100506"/>
            <a:ext cx="1185644" cy="23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65C8710F-DCEF-44D2-9B73-5A261E0EF8EC}"/>
              </a:ext>
            </a:extLst>
          </p:cNvPr>
          <p:cNvSpPr/>
          <p:nvPr/>
        </p:nvSpPr>
        <p:spPr>
          <a:xfrm>
            <a:off x="4513014" y="4113720"/>
            <a:ext cx="743230" cy="2156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253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2394857"/>
            <a:ext cx="11892280" cy="3560044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B826B9D8-77FA-42D9-9B84-115DC23F3124}"/>
              </a:ext>
            </a:extLst>
          </p:cNvPr>
          <p:cNvSpPr/>
          <p:nvPr/>
        </p:nvSpPr>
        <p:spPr>
          <a:xfrm>
            <a:off x="6920207" y="3340359"/>
            <a:ext cx="1421360" cy="3564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67875594-0FF2-4A4C-B323-95904561918D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16AC1F3-68DA-4845-B863-B6F08A3B4C72}"/>
              </a:ext>
            </a:extLst>
          </p:cNvPr>
          <p:cNvSpPr txBox="1"/>
          <p:nvPr/>
        </p:nvSpPr>
        <p:spPr>
          <a:xfrm>
            <a:off x="875104" y="101916"/>
            <a:ext cx="4240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기관의 입사제의 확인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725383F-D802-44DD-A946-BACD6D4B373E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4,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7EDB4BD1-1831-4A43-8149-4218FBA776C5}"/>
              </a:ext>
            </a:extLst>
          </p:cNvPr>
          <p:cNvSpPr/>
          <p:nvPr/>
        </p:nvSpPr>
        <p:spPr>
          <a:xfrm>
            <a:off x="258508" y="1204064"/>
            <a:ext cx="8238570" cy="97887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b="1" dirty="0"/>
              <a:t>기관에서 개인이 등록한 이력서를 열람하여 입사지원제의를 요청 할 수 있음</a:t>
            </a:r>
            <a:endParaRPr lang="en-US" altLang="ko-KR" b="1" dirty="0"/>
          </a:p>
          <a:p>
            <a:pPr>
              <a:lnSpc>
                <a:spcPct val="150000"/>
              </a:lnSpc>
            </a:pPr>
            <a:r>
              <a:rPr lang="en-US" altLang="ko-KR" b="1" dirty="0"/>
              <a:t>My Page &gt; </a:t>
            </a:r>
            <a:r>
              <a:rPr lang="ko-KR" altLang="en-US" b="1" dirty="0" err="1"/>
              <a:t>나의일자리</a:t>
            </a:r>
            <a:r>
              <a:rPr lang="ko-KR" altLang="en-US" b="1" dirty="0"/>
              <a:t> </a:t>
            </a:r>
            <a:r>
              <a:rPr lang="en-US" altLang="ko-KR" b="1" dirty="0"/>
              <a:t>&gt; </a:t>
            </a:r>
            <a:r>
              <a:rPr lang="ko-KR" altLang="en-US" b="1" dirty="0"/>
              <a:t>입사지원제의</a:t>
            </a:r>
            <a:r>
              <a:rPr lang="en-US" altLang="ko-KR" b="1" dirty="0"/>
              <a:t> </a:t>
            </a:r>
            <a:r>
              <a:rPr lang="ko-KR" altLang="en-US" b="1" dirty="0"/>
              <a:t>를</a:t>
            </a:r>
            <a:r>
              <a:rPr lang="en-US" altLang="ko-KR" b="1" dirty="0"/>
              <a:t> </a:t>
            </a:r>
            <a:r>
              <a:rPr lang="ko-KR" altLang="en-US" b="1" dirty="0"/>
              <a:t>통해 기관의 요청 내용 확인 가능</a:t>
            </a:r>
            <a:endParaRPr lang="en-US" altLang="ko-KR" b="1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04C88AD3-4795-4BA7-B787-453A7CEEB428}"/>
              </a:ext>
            </a:extLst>
          </p:cNvPr>
          <p:cNvSpPr/>
          <p:nvPr/>
        </p:nvSpPr>
        <p:spPr>
          <a:xfrm>
            <a:off x="10879493" y="2488163"/>
            <a:ext cx="628265" cy="2799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04C88AD3-4795-4BA7-B787-453A7CEEB428}"/>
              </a:ext>
            </a:extLst>
          </p:cNvPr>
          <p:cNvSpPr/>
          <p:nvPr/>
        </p:nvSpPr>
        <p:spPr>
          <a:xfrm>
            <a:off x="3682483" y="3871065"/>
            <a:ext cx="765109" cy="2799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1866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>
            <a:extLst>
              <a:ext uri="{FF2B5EF4-FFF2-40B4-BE49-F238E27FC236}">
                <a16:creationId xmlns:a16="http://schemas.microsoft.com/office/drawing/2014/main" xmlns="" id="{81E4FDEF-5BD0-4C74-A044-E2B477C62B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20" y="2651522"/>
            <a:ext cx="8878539" cy="3621604"/>
          </a:xfr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38DB3FBC-B4FE-4CFA-950C-242C037F78C5}"/>
              </a:ext>
            </a:extLst>
          </p:cNvPr>
          <p:cNvSpPr/>
          <p:nvPr/>
        </p:nvSpPr>
        <p:spPr>
          <a:xfrm>
            <a:off x="0" y="0"/>
            <a:ext cx="12192000" cy="1076960"/>
          </a:xfrm>
          <a:prstGeom prst="rect">
            <a:avLst/>
          </a:prstGeom>
          <a:solidFill>
            <a:srgbClr val="1E32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3F50994-2686-468D-A87B-CF09AC390F9E}"/>
              </a:ext>
            </a:extLst>
          </p:cNvPr>
          <p:cNvSpPr txBox="1"/>
          <p:nvPr/>
        </p:nvSpPr>
        <p:spPr>
          <a:xfrm>
            <a:off x="875104" y="101916"/>
            <a:ext cx="4240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300" dirty="0">
                <a:solidFill>
                  <a:schemeClr val="bg1"/>
                </a:solidFill>
              </a:rPr>
              <a:t>기관의 입사제의 확인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CACF44B-21AB-4E3A-81EE-87094840E907}"/>
              </a:ext>
            </a:extLst>
          </p:cNvPr>
          <p:cNvSpPr txBox="1"/>
          <p:nvPr/>
        </p:nvSpPr>
        <p:spPr>
          <a:xfrm>
            <a:off x="132080" y="117305"/>
            <a:ext cx="770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</a:rPr>
              <a:t>Part 4, 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8E47537D-B407-4DEB-8A37-D144DEBE0B0F}"/>
              </a:ext>
            </a:extLst>
          </p:cNvPr>
          <p:cNvSpPr/>
          <p:nvPr/>
        </p:nvSpPr>
        <p:spPr>
          <a:xfrm>
            <a:off x="262011" y="1206073"/>
            <a:ext cx="6465069" cy="99541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b="1" dirty="0"/>
              <a:t>입사지원제의를 받은 경우 채용공고 확인 후 해당 기관에서 제시하는 지원방법으로 지원 가능</a:t>
            </a:r>
            <a:endParaRPr lang="en-US" altLang="ko-KR" b="1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7A1357C7-C5F1-4017-86C5-1A85AD2DB312}"/>
              </a:ext>
            </a:extLst>
          </p:cNvPr>
          <p:cNvSpPr/>
          <p:nvPr/>
        </p:nvSpPr>
        <p:spPr>
          <a:xfrm>
            <a:off x="2246903" y="3615138"/>
            <a:ext cx="1185644" cy="23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B171189A-48F8-4338-836F-2F053FCB10EA}"/>
              </a:ext>
            </a:extLst>
          </p:cNvPr>
          <p:cNvSpPr/>
          <p:nvPr/>
        </p:nvSpPr>
        <p:spPr>
          <a:xfrm>
            <a:off x="2366780" y="3982202"/>
            <a:ext cx="1185644" cy="23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2EFCD296-BE53-49EB-80BE-9888E2FA3310}"/>
              </a:ext>
            </a:extLst>
          </p:cNvPr>
          <p:cNvSpPr/>
          <p:nvPr/>
        </p:nvSpPr>
        <p:spPr>
          <a:xfrm>
            <a:off x="2366780" y="4329114"/>
            <a:ext cx="1185644" cy="23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C1F81DAB-2461-4A7D-AC47-63DC0B4BB496}"/>
              </a:ext>
            </a:extLst>
          </p:cNvPr>
          <p:cNvSpPr/>
          <p:nvPr/>
        </p:nvSpPr>
        <p:spPr>
          <a:xfrm>
            <a:off x="2366779" y="4682386"/>
            <a:ext cx="1378591" cy="23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C054511B-0651-4DF0-BF6F-961FAC4C2FD0}"/>
              </a:ext>
            </a:extLst>
          </p:cNvPr>
          <p:cNvSpPr/>
          <p:nvPr/>
        </p:nvSpPr>
        <p:spPr>
          <a:xfrm>
            <a:off x="6485775" y="3254412"/>
            <a:ext cx="1185644" cy="23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4BB27F33-6D8B-47FE-9CA1-5CBEE9D1C7B0}"/>
              </a:ext>
            </a:extLst>
          </p:cNvPr>
          <p:cNvSpPr/>
          <p:nvPr/>
        </p:nvSpPr>
        <p:spPr>
          <a:xfrm>
            <a:off x="6645166" y="3615138"/>
            <a:ext cx="1185644" cy="23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3582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200090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3252"/>
      </a:accent1>
      <a:accent2>
        <a:srgbClr val="005289"/>
      </a:accent2>
      <a:accent3>
        <a:srgbClr val="007095"/>
      </a:accent3>
      <a:accent4>
        <a:srgbClr val="BCDEE3"/>
      </a:accent4>
      <a:accent5>
        <a:srgbClr val="418A9D"/>
      </a:accent5>
      <a:accent6>
        <a:srgbClr val="AEAFA9"/>
      </a:accent6>
      <a:hlink>
        <a:srgbClr val="393939"/>
      </a:hlink>
      <a:folHlink>
        <a:srgbClr val="393939"/>
      </a:folHlink>
    </a:clrScheme>
    <a:fontScheme name="나눔스퀘어 Light">
      <a:majorFont>
        <a:latin typeface="나눔스퀘어 ExtraBold"/>
        <a:ea typeface="나눔스퀘어 ExtraBold"/>
        <a:cs typeface=""/>
      </a:majorFont>
      <a:minorFont>
        <a:latin typeface="나눔스퀘어 Light"/>
        <a:ea typeface="나눔스퀘어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304</Words>
  <Application>Microsoft Office PowerPoint</Application>
  <PresentationFormat>와이드스크린</PresentationFormat>
  <Paragraphs>56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나눔스퀘어 Bold</vt:lpstr>
      <vt:lpstr>나눔스퀘어 ExtraBold</vt:lpstr>
      <vt:lpstr>나눔스퀘어 Light</vt:lpstr>
      <vt:lpstr>맑은 고딕</vt:lpstr>
      <vt:lpstr>Arial</vt:lpstr>
      <vt:lpstr>Calibri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khh</dc:creator>
  <cp:lastModifiedBy>WISET</cp:lastModifiedBy>
  <cp:revision>51</cp:revision>
  <dcterms:created xsi:type="dcterms:W3CDTF">2022-02-18T00:08:26Z</dcterms:created>
  <dcterms:modified xsi:type="dcterms:W3CDTF">2025-02-21T07:03:06Z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_SA">
    <vt:lpwstr>C:\Users\iMac\Desktop\2022_R&amp;D\WORK\경력복귀사업\01. 신규사업\02. 신규사업 공고문\구인구직관련 W브릿지 활용 방법_220218.pptx</vt:lpwstr>
  </property>
</Properties>
</file>