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3" r:id="rId3"/>
    <p:sldMasterId id="2147483685" r:id="rId4"/>
  </p:sldMasterIdLst>
  <p:notesMasterIdLst>
    <p:notesMasterId r:id="rId23"/>
  </p:notesMasterIdLst>
  <p:sldIdLst>
    <p:sldId id="257" r:id="rId5"/>
    <p:sldId id="258" r:id="rId6"/>
    <p:sldId id="260" r:id="rId7"/>
    <p:sldId id="261" r:id="rId8"/>
    <p:sldId id="262" r:id="rId9"/>
    <p:sldId id="277" r:id="rId10"/>
    <p:sldId id="278" r:id="rId11"/>
    <p:sldId id="263" r:id="rId12"/>
    <p:sldId id="265" r:id="rId13"/>
    <p:sldId id="264" r:id="rId14"/>
    <p:sldId id="267" r:id="rId15"/>
    <p:sldId id="266" r:id="rId16"/>
    <p:sldId id="259" r:id="rId17"/>
    <p:sldId id="269" r:id="rId18"/>
    <p:sldId id="270" r:id="rId19"/>
    <p:sldId id="280" r:id="rId20"/>
    <p:sldId id="279" r:id="rId21"/>
    <p:sldId id="276" r:id="rId2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E32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70" autoAdjust="0"/>
  </p:normalViewPr>
  <p:slideViewPr>
    <p:cSldViewPr snapToGrid="0">
      <p:cViewPr varScale="1">
        <p:scale>
          <a:sx n="109" d="100"/>
          <a:sy n="109" d="100"/>
        </p:scale>
        <p:origin x="612" y="108"/>
      </p:cViewPr>
      <p:guideLst/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6FB1CF-ACEA-4111-844D-A4A355352E11}" type="datetimeFigureOut">
              <a:rPr lang="ko-KR" altLang="en-US" smtClean="0"/>
              <a:t>2025-07-28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5D8EEB-4CE8-4480-9E3B-151CCB5DC6D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91895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CC560-FC5B-44C6-A1A4-A9B6961C1DF1}" type="datetimeFigureOut">
              <a:rPr lang="ko-KR" altLang="en-US" smtClean="0"/>
              <a:t>2025-07-28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53D55-0D0B-4D2C-9D3C-838A4F2C1C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55919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CC560-FC5B-44C6-A1A4-A9B6961C1DF1}" type="datetimeFigureOut">
              <a:rPr lang="ko-KR" altLang="en-US" smtClean="0"/>
              <a:t>2025-07-28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53D55-0D0B-4D2C-9D3C-838A4F2C1C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33018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CC560-FC5B-44C6-A1A4-A9B6961C1DF1}" type="datetimeFigureOut">
              <a:rPr lang="ko-KR" altLang="en-US" smtClean="0"/>
              <a:t>2025-07-28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53D55-0D0B-4D2C-9D3C-838A4F2C1C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551965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87F6387-3403-4348-8A94-7ADE7975A4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4A852A9D-DEAB-4D3B-BE4C-4D5506949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8DBC8D7-B31E-450F-BC14-69F5BA00A0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5567D-AB5D-4AC7-81EF-B47DBFAE57A2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2025-07-28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3A2F3B2-7919-4755-A2BA-E60311F1A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7BE1C44-6ED9-45C3-85CE-F181F644D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05B24-248A-42BE-A553-D13EA5F4B5A3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62695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E09836B-546E-427C-901C-507669B2E1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222D5C6-D2D2-4C8F-ADE8-FA9D32A89C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E0A3C13-BB40-4BA2-97FB-232FA10CF2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5567D-AB5D-4AC7-81EF-B47DBFAE57A2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2025-07-28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846734E-5F3B-46DF-83F4-5253AC7D10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C863EFD-2ECD-484B-8FE3-BD46DBAB33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05B24-248A-42BE-A553-D13EA5F4B5A3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23755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5C50236-D72C-46A8-8E43-F403AB51BF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349E0306-8C68-4BA2-8E35-84C5A601A3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D55EBBB-3A9E-4875-91BC-BA0F98B72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5567D-AB5D-4AC7-81EF-B47DBFAE57A2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2025-07-28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5214B26-FD9B-4500-9159-1814890F51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33211AD-49EC-4C32-ACD3-8CF24D2552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05B24-248A-42BE-A553-D13EA5F4B5A3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33736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DD35847-E819-401C-8088-DE14C838BD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ECE0E58-A374-46C3-99E5-8CB53276200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63D73669-31FC-4A43-BE3F-20FBB49891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6B487473-0381-424C-935F-E8DD5300BE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5567D-AB5D-4AC7-81EF-B47DBFAE57A2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2025-07-28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479DC7E-293A-4118-BB25-14F86368D8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8BF8C06-A6F4-4D56-9961-2A48D376B0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05B24-248A-42BE-A553-D13EA5F4B5A3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91794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9F92F4D-6C94-4897-AF69-B2184F151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5D88BF44-B930-48BD-847E-4378CC0074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368F7027-CD07-42A0-AF50-45BC8A27DF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9038A2D0-3A12-4C29-9758-C0FA78627B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FEA347A6-004A-4A7B-931A-4A1D4E96283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C1A1E329-33C9-4A40-B00F-E72E7768B5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5567D-AB5D-4AC7-81EF-B47DBFAE57A2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2025-07-28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B58414FA-5EF1-4D32-A0B3-F5970B610B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535AB276-1D41-4C3A-B4C6-AE34D86B41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05B24-248A-42BE-A553-D13EA5F4B5A3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41254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116D34C-E153-4E55-8BE2-053CB23AE6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72C41366-6F59-49C8-B46F-241BACE3C4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5567D-AB5D-4AC7-81EF-B47DBFAE57A2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2025-07-28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DF1036E6-7409-4CCD-A33A-E8923C9C46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F4FED2EA-EEA3-4D31-83CA-82087B8CD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05B24-248A-42BE-A553-D13EA5F4B5A3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59781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B5CF9D7B-2295-434C-BB50-FBDB7CB49C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5567D-AB5D-4AC7-81EF-B47DBFAE57A2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2025-07-28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B2331C84-82A9-49FF-9C58-209FA7C6A5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C52F265-5EDF-47AD-8C48-23E44987DB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05B24-248A-42BE-A553-D13EA5F4B5A3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28085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95EF8880-0C23-4695-A0B7-BA55B9DCC83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E6C1AD2-5128-41ED-895C-723FBDAB28FF}"/>
              </a:ext>
            </a:extLst>
          </p:cNvPr>
          <p:cNvSpPr txBox="1"/>
          <p:nvPr userDrawn="1"/>
        </p:nvSpPr>
        <p:spPr>
          <a:xfrm>
            <a:off x="10200752" y="6614007"/>
            <a:ext cx="198804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8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ⓒSaebyeol Yu.</a:t>
            </a:r>
            <a:r>
              <a:rPr lang="ko-KR" altLang="en-US" sz="8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800" dirty="0" err="1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Saebyeol’s</a:t>
            </a:r>
            <a:r>
              <a:rPr lang="ko-KR" altLang="en-US" sz="8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8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PowerPoint</a:t>
            </a:r>
            <a:endParaRPr lang="ko-KR" altLang="en-US" sz="8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B5CF9D7B-2295-434C-BB50-FBDB7CB49C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5567D-AB5D-4AC7-81EF-B47DBFAE57A2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2025-07-28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B2331C84-82A9-49FF-9C58-209FA7C6A5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C52F265-5EDF-47AD-8C48-23E44987DB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05B24-248A-42BE-A553-D13EA5F4B5A3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8721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CC560-FC5B-44C6-A1A4-A9B6961C1DF1}" type="datetimeFigureOut">
              <a:rPr lang="ko-KR" altLang="en-US" smtClean="0"/>
              <a:t>2025-07-28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53D55-0D0B-4D2C-9D3C-838A4F2C1C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7438761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E76295C-1AC2-468F-BE1D-57C4A5875E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FAFE7A1-9037-44AB-B32C-A035447834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DAB44BA5-E666-41CE-9AB1-709CA4AED5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842D173-D60A-49DD-9BBC-DFAC846405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5567D-AB5D-4AC7-81EF-B47DBFAE57A2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2025-07-28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69DC195-CC0D-4F1D-BA6A-0A1D6BEC90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54EE9A9-6FA0-459E-9839-090D4821AD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05B24-248A-42BE-A553-D13EA5F4B5A3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27824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347AC93-7A39-431A-9FB1-1E98C130DE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9D84B2D7-51AE-4A98-A99F-A3EB7D93C09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E5744A8-FE11-4335-B99E-0C709334F0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F3DD8B86-F04B-471A-B701-77C39BC72A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5567D-AB5D-4AC7-81EF-B47DBFAE57A2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2025-07-28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F8FDA001-D3E8-406C-85C1-C16B289544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61AB922F-8FE5-4AD9-B4B7-0C32F5C0FB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05B24-248A-42BE-A553-D13EA5F4B5A3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51711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951F6FB-27DF-4EF8-9C39-2843CFAC3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3FDDFF65-E6AC-4DE9-BC59-8D94C9C734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9713491-F16F-4D87-A871-72DDAB23D6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5567D-AB5D-4AC7-81EF-B47DBFAE57A2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2025-07-28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ABB5D74-5FA0-4FE3-8C76-C5846785F4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5277ED0-AEC3-4AF7-92C1-9B942CF7B0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05B24-248A-42BE-A553-D13EA5F4B5A3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58803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2326BB87-EA73-4676-B5EE-CF484C7F3D0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96EB9E6B-3317-49B6-BD7E-5D8A6D1289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A2096CD-9EE4-4657-B340-5D82EA0158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5567D-AB5D-4AC7-81EF-B47DBFAE57A2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2025-07-28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1A142E6-326E-4C16-9093-56979C0352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7D65AFA-C355-40C1-80F6-8264E94A2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05B24-248A-42BE-A553-D13EA5F4B5A3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663561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D2CB58C-FC9C-4E4C-8644-0DF21F23C8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32C95B00-9366-4452-8C77-0DE2B9E59E1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1E4A5C8-9BF6-4431-94DA-467D84F23C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A3C8C-C1E7-4746-B5A9-798E90F1B2A5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2025-07-28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F7C2000-84EE-4C0F-AD2A-892054BA5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66C3969-6E39-4F9C-978D-A14869E37A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80AD9-3659-459F-9D23-EB4D8AE362EB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915866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7374B7F-D335-48A9-8868-CDB95732EB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0C59CA7-5928-4DB5-8E82-ED2E7A09EF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8B2F7B8-701B-4F3F-B90C-7DDAB7FDB0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A3C8C-C1E7-4746-B5A9-798E90F1B2A5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2025-07-28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64F97EA-C968-4E36-AC4B-20DFE84B5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33F3839-7800-4777-BBB7-E437A28D1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80AD9-3659-459F-9D23-EB4D8AE362EB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99837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14C541A-31FF-4810-9190-C2C2745C30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738D6C3D-9DB7-48CB-B075-62499958CD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60920A6-6AE0-407C-B35F-05F4E44DED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A3C8C-C1E7-4746-B5A9-798E90F1B2A5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2025-07-28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C3CF2AA-855E-49C5-A1A2-DAA6CA7898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84DA86F-2E73-42E2-AA06-3F65F15926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80AD9-3659-459F-9D23-EB4D8AE362EB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191855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66B4678-69FC-4973-B9D3-A21A556E36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FA36125-C1AF-4EAC-913F-51CE4DE4E54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D081A3EA-5022-4A2D-9BB4-1B86182FA6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A36EFC77-17A4-407A-83E9-7EB079CA6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A3C8C-C1E7-4746-B5A9-798E90F1B2A5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2025-07-28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58CE499F-5C14-4B74-A65F-D730765CC3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39D187F-0E00-405E-A230-87BC70430B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80AD9-3659-459F-9D23-EB4D8AE362EB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040858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4E967FB-F6C7-46D3-BD52-D3A9B0B54B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D870BB24-261C-4CF9-87B4-D19DC4F90F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BB783BE4-0B3F-4F8C-AAEC-5EFB2CDBDD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EDCA106C-CF6A-4855-BD2A-B0DE15E2C4C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0553A991-78CD-47CC-AC6F-0423FF9D916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52C8F596-EBF9-4035-8BCF-2AD8157951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A3C8C-C1E7-4746-B5A9-798E90F1B2A5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2025-07-28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12B5631B-EAE9-4DA6-BFDA-2AA4DC35C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250883F2-C810-4F31-BCDE-9AFD5DF24B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80AD9-3659-459F-9D23-EB4D8AE362EB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71264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2B6913E-FE37-4371-B801-39F19F185D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9F11D394-38C2-4565-983A-4215D85A1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A3C8C-C1E7-4746-B5A9-798E90F1B2A5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2025-07-28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4AAC8DE8-DA6E-47F8-B976-ACB1B3C2A5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D3CD010E-35C0-4539-A81D-ECCC19FECF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80AD9-3659-459F-9D23-EB4D8AE362EB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68751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CC560-FC5B-44C6-A1A4-A9B6961C1DF1}" type="datetimeFigureOut">
              <a:rPr lang="ko-KR" altLang="en-US" smtClean="0"/>
              <a:t>2025-07-28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53D55-0D0B-4D2C-9D3C-838A4F2C1C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028970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9CCDD4AB-FDDF-49A5-BA28-E65107672C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A3C8C-C1E7-4746-B5A9-798E90F1B2A5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2025-07-28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38F251F2-56D7-4B20-86E1-EF7C392653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61698345-2122-4932-BEBA-47D710C7BE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80AD9-3659-459F-9D23-EB4D8AE362EB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191049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615C59B-4281-4CA7-A60B-2C2E224BF0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DBF2509-70E0-41D3-9AB4-05FAA0B772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9BC82206-3768-47B1-BC62-1541A2C83F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617DC21A-8807-47D5-AAAF-FDFC43B86F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A3C8C-C1E7-4746-B5A9-798E90F1B2A5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2025-07-28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A862693-276C-4567-908B-48E1ADDE1F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1AF65C6C-5E41-457C-8E70-621D5D460B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80AD9-3659-459F-9D23-EB4D8AE362EB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605026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9B7ABFD-7E73-443C-9C58-545FE6DEBF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3E66816F-FF99-46EA-9D26-966A37D696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3CB73EAF-B492-4871-9267-3837B5342C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0752F16-090B-40FA-BA60-A83F7DC613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A3C8C-C1E7-4746-B5A9-798E90F1B2A5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2025-07-28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05B32D48-9E90-4A4A-91D2-4CFE5AEB47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0B53966A-27CB-46C4-A1DB-4966721EC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80AD9-3659-459F-9D23-EB4D8AE362EB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02506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DD2D25F-E4EF-4BAD-B568-90A7194E4D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7E66FEC8-8B0A-40D3-AB6F-E14656D06B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C2C5C21-26F9-44F7-A425-454B362A21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A3C8C-C1E7-4746-B5A9-798E90F1B2A5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2025-07-28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64184E8-7214-487A-B8EE-F58ABB3762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6684A98-4113-43C6-90E1-B713C4A711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80AD9-3659-459F-9D23-EB4D8AE362EB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46626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DF7E8FF8-0D87-400D-91B3-F1A19210C98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B12CEDC3-6B53-4D98-83FA-3E90F0240E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9AF306A-2FA7-4B1D-AEA9-2B465A384A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A3C8C-C1E7-4746-B5A9-798E90F1B2A5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2025-07-28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293C9A3-937A-4A65-9050-E0F16023F0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FF16EBF-92F8-4099-BC9F-66B649F34C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80AD9-3659-459F-9D23-EB4D8AE362EB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730697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0C604-1EEB-42CB-B54D-F7C73272B6BD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2025-07-28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5C0BA-991B-42E8-AE81-A4FA0336A0EE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168002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45C43-2AAC-4DEF-8A53-38298FC8EBD0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2025-07-28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5C0BA-991B-42E8-AE81-A4FA0336A0EE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191315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62556-BADC-4727-8C75-316B83117252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2025-07-28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5C0BA-991B-42E8-AE81-A4FA0336A0EE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168950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5CAB7-8FB3-4909-9B8F-937556341CC0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2025-07-28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5C0BA-991B-42E8-AE81-A4FA0336A0EE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042249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D2AFF-14B7-41E2-9B8B-AC6D4AB7B574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2025-07-28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5C0BA-991B-42E8-AE81-A4FA0336A0EE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4823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CC560-FC5B-44C6-A1A4-A9B6961C1DF1}" type="datetimeFigureOut">
              <a:rPr lang="ko-KR" altLang="en-US" smtClean="0"/>
              <a:t>2025-07-28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53D55-0D0B-4D2C-9D3C-838A4F2C1C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0663959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10CAA-F2BC-418A-9B61-D429DFD14A76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2025-07-28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5C0BA-991B-42E8-AE81-A4FA0336A0EE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573794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84276-E1FE-46A0-874B-81774096B56F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2025-07-28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5C0BA-991B-42E8-AE81-A4FA0336A0EE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552449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B606F-CCFC-4217-B7F0-200CEF8D5BCA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2025-07-28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5C0BA-991B-42E8-AE81-A4FA0336A0EE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77147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FEAEC-0938-4E49-AA67-3ACD18AD2422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2025-07-28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5C0BA-991B-42E8-AE81-A4FA0336A0EE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497787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B69A3-66C6-492A-A16B-470DEBAD1DBB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2025-07-28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5C0BA-991B-42E8-AE81-A4FA0336A0EE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643644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19D13-8452-4B74-8C30-B7447909A693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2025-07-28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5C0BA-991B-42E8-AE81-A4FA0336A0EE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52864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사용자 지정 레이아웃" preserve="1" userDrawn="1">
  <p:cSld name="사용자 지정 레이아웃">
    <p:bg>
      <p:bgPr>
        <a:solidFill>
          <a:srgbClr val="BBFFE6">
            <a:alpha val="1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42302669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CC560-FC5B-44C6-A1A4-A9B6961C1DF1}" type="datetimeFigureOut">
              <a:rPr lang="ko-KR" altLang="en-US" smtClean="0"/>
              <a:t>2025-07-28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53D55-0D0B-4D2C-9D3C-838A4F2C1C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363647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CC560-FC5B-44C6-A1A4-A9B6961C1DF1}" type="datetimeFigureOut">
              <a:rPr lang="ko-KR" altLang="en-US" smtClean="0"/>
              <a:t>2025-07-28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53D55-0D0B-4D2C-9D3C-838A4F2C1C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604608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CC560-FC5B-44C6-A1A4-A9B6961C1DF1}" type="datetimeFigureOut">
              <a:rPr lang="ko-KR" altLang="en-US" smtClean="0"/>
              <a:t>2025-07-28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53D55-0D0B-4D2C-9D3C-838A4F2C1C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270592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CC560-FC5B-44C6-A1A4-A9B6961C1DF1}" type="datetimeFigureOut">
              <a:rPr lang="ko-KR" altLang="en-US" smtClean="0"/>
              <a:t>2025-07-28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53D55-0D0B-4D2C-9D3C-838A4F2C1C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31273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CC560-FC5B-44C6-A1A4-A9B6961C1DF1}" type="datetimeFigureOut">
              <a:rPr lang="ko-KR" altLang="en-US" smtClean="0"/>
              <a:t>2025-07-28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53D55-0D0B-4D2C-9D3C-838A4F2C1C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20878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BCC560-FC5B-44C6-A1A4-A9B6961C1DF1}" type="datetimeFigureOut">
              <a:rPr lang="ko-KR" altLang="en-US" smtClean="0"/>
              <a:t>2025-07-28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753D55-0D0B-4D2C-9D3C-838A4F2C1C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16553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F1A1494-3269-44A5-B276-FD1B115158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5DBE9EB2-ED9C-4B7A-B116-2B1071C0DE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AF56052-6094-4163-A308-25120BD6EB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85567D-AB5D-4AC7-81EF-B47DBFAE57A2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2025-07-28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5B435DB-002D-4705-918F-4D6B8113C0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ADB5B9A-8BFA-48CC-9427-80D4088612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C05B24-248A-42BE-A553-D13EA5F4B5A3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38464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9AFC3A93-002E-4941-A02F-30EC21ED3F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6A729D9-F7DD-4086-933A-3B1AF5DFA0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CC19314-FAB5-4928-9B8A-D0F72FBE090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CA3C8C-C1E7-4746-B5A9-798E90F1B2A5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2025-07-28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A0A56FB-2EAB-4A11-83D4-CEEA2EE30B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547E851-9C27-4D5A-BC26-02C88E9E6D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880AD9-3659-459F-9D23-EB4D8AE362EB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3642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anchor="ctr">
            <a:normAutofit/>
          </a:bodyPr>
          <a:lstStyle/>
          <a:p>
            <a:pPr lvl="0">
              <a:defRPr/>
            </a:pPr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>
            <a:normAutofit/>
          </a:bodyPr>
          <a:lstStyle/>
          <a:p>
            <a:pPr lvl="0">
              <a:defRPr/>
            </a:pPr>
            <a:r>
              <a:rPr lang="ko-KR" altLang="en-US"/>
              <a:t>마스터 텍스트 스타일을 편집합니다</a:t>
            </a:r>
          </a:p>
          <a:p>
            <a:pPr lvl="1">
              <a:defRPr/>
            </a:pPr>
            <a:r>
              <a:rPr lang="ko-KR" altLang="en-US"/>
              <a:t>둘째 수준</a:t>
            </a:r>
          </a:p>
          <a:p>
            <a:pPr lvl="2">
              <a:defRPr/>
            </a:pPr>
            <a:r>
              <a:rPr lang="ko-KR" altLang="en-US"/>
              <a:t>셋째 수준</a:t>
            </a:r>
          </a:p>
          <a:p>
            <a:pPr lvl="3">
              <a:defRPr/>
            </a:pPr>
            <a:r>
              <a:rPr lang="ko-KR" altLang="en-US"/>
              <a:t>넷째 수준</a:t>
            </a:r>
          </a:p>
          <a:p>
            <a:pPr lvl="4">
              <a:defRPr/>
            </a:pPr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01DF5FB-9838-4278-938E-C3A4CA4DB511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2025-07-28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3C5C0BA-991B-42E8-AE81-A4FA0336A0EE}" type="slidenum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3291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</p:sldLayoutIdLst>
  <p:transition/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work24.go.kr/" TargetMode="External"/><Relationship Id="rId1" Type="http://schemas.openxmlformats.org/officeDocument/2006/relationships/slideLayout" Target="../slideLayouts/slideLayout3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97FA128-AB7F-4CD0-B265-0196D6593DC7}"/>
              </a:ext>
            </a:extLst>
          </p:cNvPr>
          <p:cNvSpPr txBox="1"/>
          <p:nvPr/>
        </p:nvSpPr>
        <p:spPr>
          <a:xfrm>
            <a:off x="771050" y="1616903"/>
            <a:ext cx="10320441" cy="184665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ko-KR"/>
            </a:defPPr>
            <a:lvl1pPr lvl="0" algn="ctr">
              <a:defRPr sz="3600" spc="-50">
                <a:ln>
                  <a:solidFill>
                    <a:prstClr val="black">
                      <a:lumMod val="75000"/>
                      <a:lumOff val="25000"/>
                      <a:alpha val="0"/>
                    </a:prstClr>
                  </a:solidFill>
                </a:ln>
                <a:solidFill>
                  <a:srgbClr val="292C33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4000" b="1" i="0" u="none" strike="noStrike" kern="1200" cap="none" spc="-300" normalizeH="0" baseline="0" noProof="0" dirty="0">
                <a:ln>
                  <a:solidFill>
                    <a:prstClr val="black">
                      <a:lumMod val="75000"/>
                      <a:lumOff val="25000"/>
                      <a:alpha val="0"/>
                    </a:prstClr>
                  </a:solidFill>
                </a:ln>
                <a:solidFill>
                  <a:srgbClr val="1F4E79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Calibri" panose="020F0502020204030204" pitchFamily="34" charset="0"/>
              </a:rPr>
              <a:t>여성과학기술인 </a:t>
            </a:r>
            <a:r>
              <a:rPr kumimoji="0" lang="en-US" altLang="ko-KR" sz="4000" b="1" i="0" u="none" strike="noStrike" kern="1200" cap="none" spc="-300" normalizeH="0" baseline="0" noProof="0" dirty="0">
                <a:ln>
                  <a:solidFill>
                    <a:prstClr val="black">
                      <a:lumMod val="75000"/>
                      <a:lumOff val="25000"/>
                      <a:alpha val="0"/>
                    </a:prstClr>
                  </a:solidFill>
                </a:ln>
                <a:solidFill>
                  <a:srgbClr val="1F4E79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Calibri" panose="020F0502020204030204" pitchFamily="34" charset="0"/>
              </a:rPr>
              <a:t>R&amp;D</a:t>
            </a:r>
            <a:r>
              <a:rPr kumimoji="0" lang="en-US" altLang="ko-KR" sz="4000" b="1" i="0" u="none" strike="noStrike" kern="1200" cap="none" spc="-300" normalizeH="0" noProof="0" dirty="0">
                <a:ln>
                  <a:solidFill>
                    <a:prstClr val="black">
                      <a:lumMod val="75000"/>
                      <a:lumOff val="25000"/>
                      <a:alpha val="0"/>
                    </a:prstClr>
                  </a:solidFill>
                </a:ln>
                <a:solidFill>
                  <a:srgbClr val="1F4E79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Calibri" panose="020F0502020204030204" pitchFamily="34" charset="0"/>
              </a:rPr>
              <a:t> </a:t>
            </a:r>
            <a:r>
              <a:rPr kumimoji="0" lang="ko-KR" altLang="en-US" sz="4000" b="1" i="0" u="none" strike="noStrike" kern="1200" cap="none" spc="-300" normalizeH="0" noProof="0" dirty="0">
                <a:ln>
                  <a:solidFill>
                    <a:prstClr val="black">
                      <a:lumMod val="75000"/>
                      <a:lumOff val="25000"/>
                      <a:alpha val="0"/>
                    </a:prstClr>
                  </a:solidFill>
                </a:ln>
                <a:solidFill>
                  <a:srgbClr val="1F4E79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Calibri" panose="020F0502020204030204" pitchFamily="34" charset="0"/>
              </a:rPr>
              <a:t>경력복귀 지원사업</a:t>
            </a:r>
            <a:endParaRPr kumimoji="0" lang="en-US" altLang="ko-KR" sz="4000" b="1" i="0" u="none" strike="noStrike" kern="1200" cap="none" spc="-300" normalizeH="0" noProof="0" dirty="0">
              <a:ln>
                <a:solidFill>
                  <a:prstClr val="black">
                    <a:lumMod val="75000"/>
                    <a:lumOff val="25000"/>
                    <a:alpha val="0"/>
                  </a:prstClr>
                </a:solidFill>
              </a:ln>
              <a:solidFill>
                <a:srgbClr val="1F4E79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4000" b="1" i="0" u="none" strike="noStrike" kern="1200" cap="none" spc="-300" normalizeH="0" noProof="0" dirty="0">
                <a:ln>
                  <a:solidFill>
                    <a:prstClr val="black">
                      <a:lumMod val="75000"/>
                      <a:lumOff val="25000"/>
                      <a:alpha val="0"/>
                    </a:prstClr>
                  </a:solidFill>
                </a:ln>
                <a:solidFill>
                  <a:srgbClr val="1F4E79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Calibri" panose="020F0502020204030204" pitchFamily="34" charset="0"/>
              </a:rPr>
              <a:t>2025</a:t>
            </a:r>
            <a:r>
              <a:rPr kumimoji="0" lang="ko-KR" altLang="en-US" sz="4000" b="1" i="0" u="none" strike="noStrike" kern="1200" cap="none" spc="-300" normalizeH="0" noProof="0" dirty="0">
                <a:ln>
                  <a:solidFill>
                    <a:prstClr val="black">
                      <a:lumMod val="75000"/>
                      <a:lumOff val="25000"/>
                      <a:alpha val="0"/>
                    </a:prstClr>
                  </a:solidFill>
                </a:ln>
                <a:solidFill>
                  <a:srgbClr val="1F4E79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Calibri" panose="020F0502020204030204" pitchFamily="34" charset="0"/>
              </a:rPr>
              <a:t>년 상반기 사업 설명</a:t>
            </a:r>
            <a:endParaRPr kumimoji="0" lang="en-US" altLang="ko-KR" sz="4000" b="1" i="0" u="none" strike="noStrike" kern="1200" cap="none" spc="-300" normalizeH="0" baseline="0" noProof="0" dirty="0">
              <a:ln>
                <a:solidFill>
                  <a:prstClr val="black">
                    <a:lumMod val="75000"/>
                    <a:lumOff val="25000"/>
                    <a:alpha val="0"/>
                  </a:prstClr>
                </a:solidFill>
              </a:ln>
              <a:solidFill>
                <a:srgbClr val="1F4E79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Calibri" panose="020F0502020204030204" pitchFamily="34" charset="0"/>
            </a:endParaRPr>
          </a:p>
        </p:txBody>
      </p:sp>
      <p:grpSp>
        <p:nvGrpSpPr>
          <p:cNvPr id="5" name="그룹 4">
            <a:extLst>
              <a:ext uri="{FF2B5EF4-FFF2-40B4-BE49-F238E27FC236}">
                <a16:creationId xmlns:a16="http://schemas.microsoft.com/office/drawing/2014/main" id="{27CDAD30-36AE-41DA-A2CF-EEF5834E942C}"/>
              </a:ext>
            </a:extLst>
          </p:cNvPr>
          <p:cNvGrpSpPr/>
          <p:nvPr/>
        </p:nvGrpSpPr>
        <p:grpSpPr>
          <a:xfrm>
            <a:off x="835219" y="4549155"/>
            <a:ext cx="3930581" cy="837025"/>
            <a:chOff x="1474089" y="3555217"/>
            <a:chExt cx="4530591" cy="520223"/>
          </a:xfrm>
        </p:grpSpPr>
        <p:cxnSp>
          <p:nvCxnSpPr>
            <p:cNvPr id="6" name="직선 연결선 5">
              <a:extLst>
                <a:ext uri="{FF2B5EF4-FFF2-40B4-BE49-F238E27FC236}">
                  <a16:creationId xmlns:a16="http://schemas.microsoft.com/office/drawing/2014/main" id="{F0DC8B4C-C5B5-4EB6-ADAA-0DDD8CC186B8}"/>
                </a:ext>
              </a:extLst>
            </p:cNvPr>
            <p:cNvCxnSpPr>
              <a:cxnSpLocks/>
            </p:cNvCxnSpPr>
            <p:nvPr/>
          </p:nvCxnSpPr>
          <p:spPr>
            <a:xfrm>
              <a:off x="1474089" y="3579185"/>
              <a:ext cx="0" cy="496255"/>
            </a:xfrm>
            <a:prstGeom prst="line">
              <a:avLst/>
            </a:prstGeom>
            <a:ln w="31750">
              <a:solidFill>
                <a:srgbClr val="EF77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3D088205-991A-4878-BF6B-F9180632591A}"/>
                </a:ext>
              </a:extLst>
            </p:cNvPr>
            <p:cNvSpPr txBox="1"/>
            <p:nvPr/>
          </p:nvSpPr>
          <p:spPr>
            <a:xfrm>
              <a:off x="1564942" y="3555217"/>
              <a:ext cx="4439738" cy="5118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>
              <a:defPPr>
                <a:defRPr lang="ko-KR"/>
              </a:defPPr>
              <a:lvl1pPr lvl="0" algn="ctr">
                <a:defRPr sz="3600" spc="-50">
                  <a:ln>
                    <a:solidFill>
                      <a:prstClr val="black">
                        <a:lumMod val="75000"/>
                        <a:lumOff val="25000"/>
                        <a:alpha val="0"/>
                      </a:prstClr>
                    </a:solidFill>
                  </a:ln>
                  <a:solidFill>
                    <a:srgbClr val="292C33"/>
                  </a:solidFill>
                  <a:latin typeface="나눔스퀘어 Bold" panose="020B0600000101010101" pitchFamily="50" charset="-127"/>
                  <a:ea typeface="나눔스퀘어 Bold" panose="020B0600000101010101" pitchFamily="50" charset="-127"/>
                  <a:cs typeface="Calibri" panose="020F0502020204030204" pitchFamily="34" charset="0"/>
                </a:defRPr>
              </a:lvl1pPr>
            </a:lstStyle>
            <a:p>
              <a:pPr marL="0" marR="0" lvl="0" indent="0" algn="l" defTabSz="914400" rtl="0" eaLnBrk="1" fontAlgn="auto" latin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-50" normalizeH="0" baseline="0" noProof="0" dirty="0" err="1">
                  <a:ln>
                    <a:solidFill>
                      <a:prstClr val="black">
                        <a:lumMod val="75000"/>
                        <a:lumOff val="25000"/>
                        <a:alpha val="0"/>
                      </a:prstClr>
                    </a:solidFill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맑은 고딕" panose="020B0503020000020004" pitchFamily="50" charset="-127"/>
                  <a:ea typeface="나눔스퀘어 Bold" panose="020B0600000101010101" pitchFamily="50" charset="-127"/>
                  <a:cs typeface="Calibri" panose="020F0502020204030204" pitchFamily="34" charset="0"/>
                </a:rPr>
                <a:t>한국여성과학기술인육성재단</a:t>
              </a:r>
              <a:r>
                <a:rPr kumimoji="0" lang="en-US" altLang="ko-KR" sz="1350" b="1" i="0" u="none" strike="noStrike" kern="1200" cap="none" spc="-50" normalizeH="0" baseline="0" noProof="0" dirty="0">
                  <a:ln>
                    <a:solidFill>
                      <a:prstClr val="black">
                        <a:lumMod val="75000"/>
                        <a:lumOff val="25000"/>
                        <a:alpha val="0"/>
                      </a:prstClr>
                    </a:solidFill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맑은 고딕" panose="020B0503020000020004" pitchFamily="50" charset="-127"/>
                  <a:ea typeface="나눔스퀘어 Bold" panose="020B0600000101010101" pitchFamily="50" charset="-127"/>
                  <a:cs typeface="Calibri" panose="020F0502020204030204" pitchFamily="34" charset="0"/>
                </a:rPr>
                <a:t>(WISET)</a:t>
              </a:r>
            </a:p>
            <a:p>
              <a:pPr marL="0" marR="0" lvl="0" indent="0" algn="l" defTabSz="914400" rtl="0" eaLnBrk="1" fontAlgn="auto" latin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1" i="0" u="none" strike="noStrike" kern="1200" cap="none" spc="-50" normalizeH="0" baseline="0" noProof="0" dirty="0">
                  <a:ln>
                    <a:solidFill>
                      <a:prstClr val="black">
                        <a:lumMod val="75000"/>
                        <a:lumOff val="25000"/>
                        <a:alpha val="0"/>
                      </a:prstClr>
                    </a:solidFill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맑은 고딕" panose="020B0503020000020004" pitchFamily="50" charset="-127"/>
                  <a:ea typeface="나눔스퀘어 Bold" panose="020B0600000101010101" pitchFamily="50" charset="-127"/>
                  <a:cs typeface="Calibri" panose="020F0502020204030204" pitchFamily="34" charset="0"/>
                </a:rPr>
                <a:t>R&amp;D</a:t>
              </a:r>
              <a:r>
                <a:rPr kumimoji="0" lang="ko-KR" altLang="en-US" sz="1800" b="1" i="0" u="none" strike="noStrike" kern="1200" cap="none" spc="-50" normalizeH="0" baseline="0" noProof="0" dirty="0" err="1">
                  <a:ln>
                    <a:solidFill>
                      <a:prstClr val="black">
                        <a:lumMod val="75000"/>
                        <a:lumOff val="25000"/>
                        <a:alpha val="0"/>
                      </a:prstClr>
                    </a:solidFill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맑은 고딕" panose="020B0503020000020004" pitchFamily="50" charset="-127"/>
                  <a:ea typeface="나눔스퀘어 Bold" panose="020B0600000101010101" pitchFamily="50" charset="-127"/>
                  <a:cs typeface="Calibri" panose="020F0502020204030204" pitchFamily="34" charset="0"/>
                </a:rPr>
                <a:t>경력복귀지원팀</a:t>
              </a:r>
              <a:endParaRPr kumimoji="0" lang="en-US" altLang="ko-KR" sz="1800" b="1" i="0" u="none" strike="noStrike" kern="1200" cap="none" spc="-50" normalizeH="0" baseline="0" noProof="0" dirty="0">
                <a:ln>
                  <a:solidFill>
                    <a:prstClr val="black">
                      <a:lumMod val="75000"/>
                      <a:lumOff val="25000"/>
                      <a:alpha val="0"/>
                    </a:prstClr>
                  </a:solidFill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맑은 고딕" panose="020B0503020000020004" pitchFamily="50" charset="-127"/>
                <a:ea typeface="나눔스퀘어 Bold" panose="020B0600000101010101" pitchFamily="50" charset="-127"/>
                <a:cs typeface="Calibri" panose="020F0502020204030204" pitchFamily="34" charset="0"/>
              </a:endParaRPr>
            </a:p>
          </p:txBody>
        </p:sp>
      </p:grpSp>
      <p:grpSp>
        <p:nvGrpSpPr>
          <p:cNvPr id="8" name="그룹 7">
            <a:extLst>
              <a:ext uri="{FF2B5EF4-FFF2-40B4-BE49-F238E27FC236}">
                <a16:creationId xmlns:a16="http://schemas.microsoft.com/office/drawing/2014/main" id="{ADA04568-CDD9-4B86-A999-C0FAE7FE65C7}"/>
              </a:ext>
            </a:extLst>
          </p:cNvPr>
          <p:cNvGrpSpPr/>
          <p:nvPr/>
        </p:nvGrpSpPr>
        <p:grpSpPr>
          <a:xfrm>
            <a:off x="771051" y="1527173"/>
            <a:ext cx="10273134" cy="89730"/>
            <a:chOff x="1184532" y="1968491"/>
            <a:chExt cx="14568107" cy="198360"/>
          </a:xfrm>
          <a:solidFill>
            <a:srgbClr val="1F4E79"/>
          </a:solidFill>
        </p:grpSpPr>
        <p:cxnSp>
          <p:nvCxnSpPr>
            <p:cNvPr id="9" name="직선 연결선 8">
              <a:extLst>
                <a:ext uri="{FF2B5EF4-FFF2-40B4-BE49-F238E27FC236}">
                  <a16:creationId xmlns:a16="http://schemas.microsoft.com/office/drawing/2014/main" id="{9E30F001-2CD3-481D-BAEA-196AF761AFC6}"/>
                </a:ext>
              </a:extLst>
            </p:cNvPr>
            <p:cNvCxnSpPr/>
            <p:nvPr/>
          </p:nvCxnSpPr>
          <p:spPr>
            <a:xfrm>
              <a:off x="1203157" y="2053388"/>
              <a:ext cx="14549482" cy="0"/>
            </a:xfrm>
            <a:prstGeom prst="line">
              <a:avLst/>
            </a:prstGeom>
            <a:grpFill/>
            <a:ln>
              <a:solidFill>
                <a:srgbClr val="1F4E7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직사각형 9">
              <a:extLst>
                <a:ext uri="{FF2B5EF4-FFF2-40B4-BE49-F238E27FC236}">
                  <a16:creationId xmlns:a16="http://schemas.microsoft.com/office/drawing/2014/main" id="{478A917F-AA99-4819-A265-1883831BA649}"/>
                </a:ext>
              </a:extLst>
            </p:cNvPr>
            <p:cNvSpPr/>
            <p:nvPr/>
          </p:nvSpPr>
          <p:spPr>
            <a:xfrm>
              <a:off x="1184532" y="1968491"/>
              <a:ext cx="4605748" cy="198360"/>
            </a:xfrm>
            <a:prstGeom prst="rect">
              <a:avLst/>
            </a:prstGeom>
            <a:grpFill/>
            <a:ln>
              <a:solidFill>
                <a:srgbClr val="1F4E7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1F4E79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</p:grpSp>
      <p:pic>
        <p:nvPicPr>
          <p:cNvPr id="12" name="그림 11">
            <a:extLst>
              <a:ext uri="{FF2B5EF4-FFF2-40B4-BE49-F238E27FC236}">
                <a16:creationId xmlns:a16="http://schemas.microsoft.com/office/drawing/2014/main" id="{CF4CE7BA-C394-4F68-B80D-E015D19BB0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53038" y="314231"/>
            <a:ext cx="3520586" cy="410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75458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직사각형 41">
            <a:extLst>
              <a:ext uri="{FF2B5EF4-FFF2-40B4-BE49-F238E27FC236}">
                <a16:creationId xmlns:a16="http://schemas.microsoft.com/office/drawing/2014/main" id="{1676EDF4-AE2F-4897-9248-2A2C3A7C99BD}"/>
              </a:ext>
            </a:extLst>
          </p:cNvPr>
          <p:cNvSpPr/>
          <p:nvPr/>
        </p:nvSpPr>
        <p:spPr>
          <a:xfrm>
            <a:off x="399062" y="1885950"/>
            <a:ext cx="11392888" cy="49214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30000"/>
              </a:lnSpc>
              <a:defRPr/>
            </a:pPr>
            <a:endParaRPr lang="en-US" altLang="en-US" sz="1600" dirty="0">
              <a:solidFill>
                <a:srgbClr val="262626"/>
              </a:solidFill>
              <a:latin typeface="+mj-ea"/>
            </a:endParaRP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EAAE61D6-2E5A-40FA-9ED9-1B13E2DFDF58}"/>
              </a:ext>
            </a:extLst>
          </p:cNvPr>
          <p:cNvSpPr/>
          <p:nvPr/>
        </p:nvSpPr>
        <p:spPr>
          <a:xfrm>
            <a:off x="0" y="0"/>
            <a:ext cx="12192000" cy="1076960"/>
          </a:xfrm>
          <a:prstGeom prst="rect">
            <a:avLst/>
          </a:prstGeom>
          <a:solidFill>
            <a:srgbClr val="1E325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2716B25-0BD3-4346-A457-53FFC90ED576}"/>
              </a:ext>
            </a:extLst>
          </p:cNvPr>
          <p:cNvSpPr txBox="1"/>
          <p:nvPr/>
        </p:nvSpPr>
        <p:spPr>
          <a:xfrm>
            <a:off x="875104" y="237378"/>
            <a:ext cx="21932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ko-KR" altLang="en-US" sz="3600" dirty="0">
                <a:solidFill>
                  <a:prstClr val="white"/>
                </a:solidFill>
              </a:rPr>
              <a:t>신청 방법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CF6ADD3-60F5-4B45-83F3-8CE62163AFDC}"/>
              </a:ext>
            </a:extLst>
          </p:cNvPr>
          <p:cNvSpPr txBox="1"/>
          <p:nvPr/>
        </p:nvSpPr>
        <p:spPr>
          <a:xfrm>
            <a:off x="132080" y="252767"/>
            <a:ext cx="7707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altLang="ko-KR" sz="1400" dirty="0">
                <a:solidFill>
                  <a:prstClr val="white"/>
                </a:solidFill>
              </a:rPr>
              <a:t>Part 4, </a:t>
            </a:r>
            <a:endParaRPr lang="ko-KR" altLang="en-US" sz="1400" dirty="0">
              <a:solidFill>
                <a:prstClr val="white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C5BB3B0-7245-4608-899C-CF42BD1A2DF5}"/>
              </a:ext>
            </a:extLst>
          </p:cNvPr>
          <p:cNvSpPr txBox="1"/>
          <p:nvPr/>
        </p:nvSpPr>
        <p:spPr>
          <a:xfrm>
            <a:off x="393958" y="1293126"/>
            <a:ext cx="25955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b="1" dirty="0">
                <a:solidFill>
                  <a:srgbClr val="393939"/>
                </a:solidFill>
                <a:ea typeface="나눔스퀘어 Light"/>
              </a:rPr>
              <a:t>제출서류</a:t>
            </a:r>
            <a:r>
              <a:rPr lang="en-US" altLang="ko-KR" sz="2800" b="1" dirty="0">
                <a:solidFill>
                  <a:srgbClr val="393939"/>
                </a:solidFill>
                <a:ea typeface="나눔스퀘어 Light"/>
              </a:rPr>
              <a:t>(</a:t>
            </a:r>
            <a:r>
              <a:rPr lang="ko-KR" altLang="en-US" sz="2800" b="1" dirty="0">
                <a:solidFill>
                  <a:srgbClr val="393939"/>
                </a:solidFill>
                <a:ea typeface="나눔스퀘어 Light"/>
              </a:rPr>
              <a:t>기관</a:t>
            </a:r>
            <a:r>
              <a:rPr lang="en-US" altLang="ko-KR" sz="2800" b="1" dirty="0">
                <a:solidFill>
                  <a:srgbClr val="393939"/>
                </a:solidFill>
                <a:ea typeface="나눔스퀘어 Light"/>
              </a:rPr>
              <a:t>)</a:t>
            </a:r>
            <a:endParaRPr lang="ko-KR" altLang="en-US" sz="2800" b="1" dirty="0">
              <a:solidFill>
                <a:srgbClr val="393939"/>
              </a:solidFill>
              <a:ea typeface="나눔스퀘어 Light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A3A3331E-2206-4D05-BE35-D0C95BDD475C}"/>
              </a:ext>
            </a:extLst>
          </p:cNvPr>
          <p:cNvSpPr/>
          <p:nvPr/>
        </p:nvSpPr>
        <p:spPr>
          <a:xfrm>
            <a:off x="132080" y="1320736"/>
            <a:ext cx="108000" cy="468000"/>
          </a:xfrm>
          <a:prstGeom prst="rect">
            <a:avLst/>
          </a:prstGeom>
          <a:solidFill>
            <a:srgbClr val="1E325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나눔스퀘어 Light"/>
              <a:cs typeface="+mn-cs"/>
            </a:endParaRPr>
          </a:p>
        </p:txBody>
      </p:sp>
      <p:graphicFrame>
        <p:nvGraphicFramePr>
          <p:cNvPr id="46" name="표 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0184619"/>
              </p:ext>
            </p:extLst>
          </p:nvPr>
        </p:nvGraphicFramePr>
        <p:xfrm>
          <a:off x="657224" y="2032512"/>
          <a:ext cx="10848275" cy="4508967"/>
        </p:xfrm>
        <a:graphic>
          <a:graphicData uri="http://schemas.openxmlformats.org/drawingml/2006/table">
            <a:tbl>
              <a:tblPr firstRow="1" bandRow="1"/>
              <a:tblGrid>
                <a:gridCol w="20356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165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6097">
                  <a:extLst>
                    <a:ext uri="{9D8B030D-6E8A-4147-A177-3AD203B41FA5}">
                      <a16:colId xmlns:a16="http://schemas.microsoft.com/office/drawing/2014/main" val="3153887448"/>
                    </a:ext>
                  </a:extLst>
                </a:gridCol>
              </a:tblGrid>
              <a:tr h="542721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9pPr>
                    </a:lstStyle>
                    <a:p>
                      <a:pPr marL="0" marR="0" lvl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1" spc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제출서류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28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9pPr>
                    </a:lstStyle>
                    <a:p>
                      <a:pPr marL="0" marR="0" lvl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1" spc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제출 시 유의사항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28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1" spc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필수여부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28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356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맑은고딕"/>
                          <a:ea typeface="한양중고딕"/>
                        </a:rPr>
                        <a:t>사업신청서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  <a:latin typeface="맑은고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146050" marR="0" indent="-146050" algn="just" fontAlgn="base" latinLnBrk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1910" algn="l"/>
                          <a:tab pos="849630" algn="l"/>
                        </a:tabLst>
                      </a:pP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맑은고딕"/>
                          <a:ea typeface="한양중고딕"/>
                        </a:rPr>
                        <a:t>- </a:t>
                      </a:r>
                      <a:r>
                        <a:rPr lang="en-US" altLang="ko-KR" sz="1200" kern="0" spc="-20" dirty="0">
                          <a:solidFill>
                            <a:srgbClr val="000000"/>
                          </a:solidFill>
                          <a:effectLst/>
                          <a:latin typeface="맑은고딕"/>
                          <a:ea typeface="한양중고딕"/>
                        </a:rPr>
                        <a:t>W</a:t>
                      </a:r>
                      <a:r>
                        <a:rPr lang="ko-KR" altLang="en-US" sz="1200" kern="0" spc="-20" dirty="0" err="1">
                          <a:solidFill>
                            <a:srgbClr val="000000"/>
                          </a:solidFill>
                          <a:effectLst/>
                          <a:latin typeface="맑은고딕"/>
                          <a:ea typeface="한양중고딕"/>
                        </a:rPr>
                        <a:t>브릿지</a:t>
                      </a:r>
                      <a:r>
                        <a:rPr lang="en-US" altLang="ko-KR" sz="1200" kern="0" spc="-20" dirty="0">
                          <a:solidFill>
                            <a:srgbClr val="000000"/>
                          </a:solidFill>
                          <a:effectLst/>
                          <a:latin typeface="맑은고딕"/>
                          <a:ea typeface="한양중고딕"/>
                        </a:rPr>
                        <a:t>(www.wbridge.or.kr)</a:t>
                      </a:r>
                      <a:r>
                        <a:rPr lang="ko-KR" altLang="en-US" sz="1200" kern="0" spc="-20" dirty="0">
                          <a:solidFill>
                            <a:srgbClr val="000000"/>
                          </a:solidFill>
                          <a:effectLst/>
                          <a:latin typeface="맑은고딕"/>
                          <a:ea typeface="한양중고딕"/>
                        </a:rPr>
                        <a:t>에서 양식 다운로드 및 작성 후 제출</a:t>
                      </a:r>
                      <a:r>
                        <a:rPr lang="en-US" altLang="ko-KR" sz="1200" kern="0" spc="-20" dirty="0">
                          <a:solidFill>
                            <a:srgbClr val="000000"/>
                          </a:solidFill>
                          <a:effectLst/>
                          <a:latin typeface="맑은고딕"/>
                          <a:ea typeface="한양중고딕"/>
                        </a:rPr>
                        <a:t>(</a:t>
                      </a:r>
                      <a:r>
                        <a:rPr lang="ko-KR" altLang="en-US" sz="1200" kern="0" spc="-20" dirty="0">
                          <a:solidFill>
                            <a:srgbClr val="000000"/>
                          </a:solidFill>
                          <a:effectLst/>
                          <a:latin typeface="맑은고딕"/>
                          <a:ea typeface="한양중고딕"/>
                        </a:rPr>
                        <a:t>서명 및 직인 필수</a:t>
                      </a:r>
                      <a:r>
                        <a:rPr lang="en-US" altLang="ko-KR" sz="1200" kern="0" spc="-20" dirty="0">
                          <a:solidFill>
                            <a:srgbClr val="000000"/>
                          </a:solidFill>
                          <a:effectLst/>
                          <a:latin typeface="맑은고딕"/>
                          <a:ea typeface="한양중고딕"/>
                        </a:rPr>
                        <a:t>)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맑은고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146050" marR="0" indent="-146050" algn="ctr" fontAlgn="base" latinLnBrk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1910" algn="l"/>
                          <a:tab pos="849630" algn="l"/>
                        </a:tabLst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맑은고딕"/>
                        </a:rPr>
                        <a:t>필수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356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맑은고딕"/>
                          <a:ea typeface="한양중고딕"/>
                        </a:rPr>
                        <a:t>사업자등록증 사본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  <a:latin typeface="맑은고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맑은고딕"/>
                          <a:ea typeface="한양중고딕"/>
                        </a:rPr>
                        <a:t>-</a:t>
                      </a: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맑은고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맑은고딕"/>
                        </a:rPr>
                        <a:t>필수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3513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맑은고딕"/>
                        </a:rPr>
                        <a:t>기업자격요건</a:t>
                      </a:r>
                      <a:r>
                        <a:rPr lang="en-US" altLang="ko-KR" sz="1200" b="1" kern="0" spc="0" dirty="0">
                          <a:solidFill>
                            <a:srgbClr val="000000"/>
                          </a:solidFill>
                          <a:effectLst/>
                          <a:latin typeface="맑은고딕"/>
                        </a:rPr>
                        <a:t> </a:t>
                      </a: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맑은고딕"/>
                        </a:rPr>
                        <a:t>증빙서류</a:t>
                      </a:r>
                      <a:endParaRPr lang="en-US" altLang="ko-KR" sz="1200" b="1" kern="0" spc="0" dirty="0">
                        <a:solidFill>
                          <a:srgbClr val="000000"/>
                        </a:solidFill>
                        <a:effectLst/>
                        <a:latin typeface="맑은고딕"/>
                      </a:endParaRPr>
                    </a:p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kern="0" spc="0" dirty="0">
                          <a:solidFill>
                            <a:srgbClr val="000000"/>
                          </a:solidFill>
                          <a:effectLst/>
                          <a:latin typeface="맑은고딕"/>
                        </a:rPr>
                        <a:t>(</a:t>
                      </a: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맑은고딕"/>
                        </a:rPr>
                        <a:t>대학</a:t>
                      </a:r>
                      <a:r>
                        <a:rPr lang="en-US" altLang="ko-KR" sz="1200" b="1" kern="0" spc="0" dirty="0">
                          <a:solidFill>
                            <a:srgbClr val="000000"/>
                          </a:solidFill>
                          <a:effectLst/>
                          <a:latin typeface="맑은고딕"/>
                        </a:rPr>
                        <a:t>, </a:t>
                      </a: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맑은고딕"/>
                        </a:rPr>
                        <a:t>공공연 제외</a:t>
                      </a:r>
                      <a:r>
                        <a:rPr lang="en-US" altLang="ko-KR" sz="1200" b="1" kern="0" spc="0" dirty="0">
                          <a:solidFill>
                            <a:srgbClr val="000000"/>
                          </a:solidFill>
                          <a:effectLst/>
                          <a:latin typeface="맑은고딕"/>
                        </a:rPr>
                        <a:t>)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  <a:latin typeface="맑은고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  <a:tabLst>
                          <a:tab pos="41910" algn="l"/>
                          <a:tab pos="849630" algn="l"/>
                        </a:tabLst>
                      </a:pP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맑은고딕"/>
                          <a:ea typeface="한양중고딕"/>
                        </a:rPr>
                        <a:t>- 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맑은고딕"/>
                          <a:ea typeface="한양중고딕"/>
                        </a:rPr>
                        <a:t>기업부설연구소 인정서 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맑은고딕"/>
                          <a:ea typeface="한양중고딕"/>
                        </a:rPr>
                        <a:t>/ 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맑은고딕"/>
                          <a:ea typeface="한양중고딕"/>
                        </a:rPr>
                        <a:t>연구개발전담부서 인정서 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맑은고딕"/>
                          <a:ea typeface="한양중고딕"/>
                        </a:rPr>
                        <a:t>/ 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맑은고딕"/>
                          <a:ea typeface="한양중고딕"/>
                        </a:rPr>
                        <a:t>우수기업부설연구소 지정서</a:t>
                      </a:r>
                      <a:endParaRPr lang="en-US" altLang="ko-KR" sz="1200" kern="0" spc="0" dirty="0">
                        <a:solidFill>
                          <a:srgbClr val="000000"/>
                        </a:solidFill>
                        <a:effectLst/>
                        <a:latin typeface="맑은고딕"/>
                        <a:ea typeface="한양중고딕"/>
                      </a:endParaRPr>
                    </a:p>
                    <a:p>
                      <a:pPr marL="0" marR="0" indent="0" algn="just" fontAlgn="base" latinLnBrk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  <a:tabLst>
                          <a:tab pos="41910" algn="l"/>
                          <a:tab pos="849630" algn="l"/>
                        </a:tabLst>
                      </a:pP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맑은고딕"/>
                          <a:ea typeface="한양중고딕"/>
                        </a:rPr>
                        <a:t>  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맑은고딕"/>
                          <a:ea typeface="한양중고딕"/>
                        </a:rPr>
                        <a:t>벤처기업 확인서 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맑은고딕"/>
                          <a:ea typeface="한양중고딕"/>
                        </a:rPr>
                        <a:t>/ </a:t>
                      </a:r>
                      <a:r>
                        <a:rPr lang="ko-KR" altLang="en-US" sz="1200" kern="0" spc="0" dirty="0" err="1">
                          <a:solidFill>
                            <a:srgbClr val="000000"/>
                          </a:solidFill>
                          <a:effectLst/>
                          <a:latin typeface="맑은고딕"/>
                          <a:ea typeface="한양중고딕"/>
                        </a:rPr>
                        <a:t>이노비즈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맑은고딕"/>
                          <a:ea typeface="한양중고딕"/>
                        </a:rPr>
                        <a:t> 확인서 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맑은고딕"/>
                          <a:ea typeface="한양중고딕"/>
                        </a:rPr>
                        <a:t>/ 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맑은고딕"/>
                          <a:ea typeface="한양중고딕"/>
                        </a:rPr>
                        <a:t>연구소기업 등록증 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맑은고딕"/>
                          <a:ea typeface="한양중고딕"/>
                        </a:rPr>
                        <a:t>/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맑은고딕"/>
                          <a:ea typeface="한양중고딕"/>
                        </a:rPr>
                        <a:t> 전문연구사업자 </a:t>
                      </a:r>
                      <a:r>
                        <a:rPr lang="ko-KR" altLang="en-US" sz="1200" kern="0" spc="0" dirty="0" err="1">
                          <a:solidFill>
                            <a:srgbClr val="000000"/>
                          </a:solidFill>
                          <a:effectLst/>
                          <a:latin typeface="맑은고딕"/>
                          <a:ea typeface="한양중고딕"/>
                        </a:rPr>
                        <a:t>신고증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맑은고딕"/>
                          <a:ea typeface="한양중고딕"/>
                        </a:rPr>
                        <a:t> 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맑은고딕"/>
                          <a:ea typeface="한양중고딕"/>
                        </a:rPr>
                        <a:t> </a:t>
                      </a:r>
                    </a:p>
                    <a:p>
                      <a:pPr marL="0" marR="0" indent="0" algn="just" fontAlgn="base" latinLnBrk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  <a:tabLst>
                          <a:tab pos="41910" algn="l"/>
                          <a:tab pos="849630" algn="l"/>
                        </a:tabLst>
                      </a:pP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맑은고딕"/>
                          <a:ea typeface="한양중고딕"/>
                        </a:rPr>
                        <a:t>- 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맑은고딕"/>
                          <a:ea typeface="한양중고딕"/>
                        </a:rPr>
                        <a:t>상기 서류 중 </a:t>
                      </a:r>
                      <a:r>
                        <a:rPr lang="ko-KR" altLang="en-US" sz="1200" kern="0" spc="0" dirty="0" err="1">
                          <a:solidFill>
                            <a:srgbClr val="000000"/>
                          </a:solidFill>
                          <a:effectLst/>
                          <a:latin typeface="맑은고딕"/>
                          <a:ea typeface="한양중고딕"/>
                        </a:rPr>
                        <a:t>택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맑은고딕"/>
                          <a:ea typeface="한양중고딕"/>
                        </a:rPr>
                        <a:t>1</a:t>
                      </a:r>
                    </a:p>
                    <a:p>
                      <a:pPr marL="0" marR="0" indent="0" algn="just" fontAlgn="base" latinLnBrk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  <a:tabLst>
                          <a:tab pos="41910" algn="l"/>
                          <a:tab pos="849630" algn="l"/>
                        </a:tabLst>
                      </a:pP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맑은고딕"/>
                          <a:ea typeface="한양중고딕"/>
                        </a:rPr>
                        <a:t>   ※ 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맑은고딕"/>
                          <a:ea typeface="한양중고딕"/>
                        </a:rPr>
                        <a:t>객관적 증명서류가 없거나 공고일 기준 유효기간이 만료된 경우 불인정</a:t>
                      </a:r>
                      <a:endParaRPr lang="en-US" altLang="ko-KR" sz="1200" kern="0" spc="0" dirty="0">
                        <a:solidFill>
                          <a:srgbClr val="000000"/>
                        </a:solidFill>
                        <a:effectLst/>
                        <a:latin typeface="맑은고딕"/>
                        <a:ea typeface="한양중고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1910" algn="l"/>
                          <a:tab pos="849630" algn="l"/>
                        </a:tabLst>
                        <a:defRPr/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맑은고딕"/>
                        </a:rPr>
                        <a:t>필수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1087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맑은고딕"/>
                          <a:ea typeface="한양중고딕"/>
                        </a:rPr>
                        <a:t>재무제표증명원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  <a:latin typeface="맑은고딕"/>
                      </a:endParaRPr>
                    </a:p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맑은고딕"/>
                          <a:ea typeface="한양중고딕"/>
                        </a:rPr>
                        <a:t>또는 회계감사보고서</a:t>
                      </a:r>
                      <a:endParaRPr lang="en-US" altLang="ko-KR" sz="1200" b="1" kern="0" spc="0" dirty="0">
                        <a:solidFill>
                          <a:srgbClr val="000000"/>
                        </a:solidFill>
                        <a:effectLst/>
                        <a:latin typeface="맑은고딕"/>
                        <a:ea typeface="한양중고딕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kern="0" spc="0" dirty="0">
                          <a:solidFill>
                            <a:srgbClr val="000000"/>
                          </a:solidFill>
                          <a:effectLst/>
                          <a:latin typeface="맑은고딕"/>
                        </a:rPr>
                        <a:t>(</a:t>
                      </a: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맑은고딕"/>
                        </a:rPr>
                        <a:t>대학</a:t>
                      </a:r>
                      <a:r>
                        <a:rPr lang="en-US" altLang="ko-KR" sz="1200" b="1" kern="0" spc="0" dirty="0">
                          <a:solidFill>
                            <a:srgbClr val="000000"/>
                          </a:solidFill>
                          <a:effectLst/>
                          <a:latin typeface="맑은고딕"/>
                        </a:rPr>
                        <a:t>, </a:t>
                      </a: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맑은고딕"/>
                        </a:rPr>
                        <a:t>공공연 제외</a:t>
                      </a:r>
                      <a:r>
                        <a:rPr lang="en-US" altLang="ko-KR" sz="1200" b="1" kern="0" spc="0" dirty="0">
                          <a:solidFill>
                            <a:srgbClr val="000000"/>
                          </a:solidFill>
                          <a:effectLst/>
                          <a:latin typeface="맑은고딕"/>
                        </a:rPr>
                        <a:t>)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  <a:latin typeface="맑은고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149860" marR="0" indent="-149860" algn="just" fontAlgn="base" latinLnBrk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1910" algn="l"/>
                          <a:tab pos="849630" algn="l"/>
                        </a:tabLst>
                      </a:pP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맑은고딕"/>
                          <a:ea typeface="한양중고딕"/>
                        </a:rPr>
                        <a:t>- </a:t>
                      </a:r>
                      <a:r>
                        <a:rPr lang="en-US" altLang="ko-KR" sz="1200" kern="0" spc="-40" dirty="0">
                          <a:solidFill>
                            <a:srgbClr val="000000"/>
                          </a:solidFill>
                          <a:effectLst/>
                          <a:latin typeface="맑은고딕"/>
                          <a:ea typeface="한양중고딕"/>
                        </a:rPr>
                        <a:t>2022</a:t>
                      </a:r>
                      <a:r>
                        <a:rPr lang="ko-KR" altLang="en-US" sz="1200" kern="0" spc="-40" dirty="0">
                          <a:solidFill>
                            <a:srgbClr val="000000"/>
                          </a:solidFill>
                          <a:effectLst/>
                          <a:latin typeface="맑은고딕"/>
                          <a:ea typeface="한양중고딕"/>
                        </a:rPr>
                        <a:t>∼</a:t>
                      </a:r>
                      <a:r>
                        <a:rPr lang="en-US" altLang="ko-KR" sz="1200" kern="0" spc="-40" dirty="0">
                          <a:solidFill>
                            <a:srgbClr val="000000"/>
                          </a:solidFill>
                          <a:effectLst/>
                          <a:latin typeface="맑은고딕"/>
                          <a:ea typeface="한양중고딕"/>
                        </a:rPr>
                        <a:t>2024</a:t>
                      </a:r>
                      <a:r>
                        <a:rPr lang="ko-KR" altLang="en-US" sz="1200" kern="0" spc="-40" dirty="0">
                          <a:solidFill>
                            <a:srgbClr val="000000"/>
                          </a:solidFill>
                          <a:effectLst/>
                          <a:latin typeface="맑은고딕"/>
                          <a:ea typeface="한양중고딕"/>
                        </a:rPr>
                        <a:t>년 공시된 표준재무제표증명원 또는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맑은고딕"/>
                          <a:ea typeface="한양중고딕"/>
                        </a:rPr>
                        <a:t> 회계감사보고서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맑은고딕"/>
                      </a:endParaRPr>
                    </a:p>
                    <a:p>
                      <a:pPr marL="294640" marR="0" indent="-294640" algn="just" fontAlgn="base" latinLnBrk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1910" algn="l"/>
                          <a:tab pos="849630" algn="l"/>
                        </a:tabLst>
                      </a:pP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맑은고딕"/>
                          <a:ea typeface="한양중고딕"/>
                        </a:rPr>
                        <a:t>   ※ 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맑은고딕"/>
                          <a:ea typeface="한양중고딕"/>
                        </a:rPr>
                        <a:t>회계감사보고서는 회계사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맑은고딕"/>
                          <a:ea typeface="한양중고딕"/>
                        </a:rPr>
                        <a:t>(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맑은고딕"/>
                          <a:ea typeface="한양중고딕"/>
                        </a:rPr>
                        <a:t>세무사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맑은고딕"/>
                          <a:ea typeface="한양중고딕"/>
                        </a:rPr>
                        <a:t>) 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맑은고딕"/>
                          <a:ea typeface="한양중고딕"/>
                        </a:rPr>
                        <a:t>확인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맑은고딕"/>
                          <a:ea typeface="한양중고딕"/>
                        </a:rPr>
                        <a:t>(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맑은고딕"/>
                          <a:ea typeface="한양중고딕"/>
                        </a:rPr>
                        <a:t>원본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맑은고딕"/>
                          <a:ea typeface="한양중고딕"/>
                        </a:rPr>
                        <a:t>/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맑은고딕"/>
                          <a:ea typeface="한양중고딕"/>
                        </a:rPr>
                        <a:t>날인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맑은고딕"/>
                          <a:ea typeface="한양중고딕"/>
                        </a:rPr>
                        <a:t>)</a:t>
                      </a:r>
                    </a:p>
                    <a:p>
                      <a:pPr marL="294640" marR="0" indent="-294640" algn="just" fontAlgn="base" latinLnBrk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1910" algn="l"/>
                          <a:tab pos="849630" algn="l"/>
                        </a:tabLst>
                      </a:pP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맑은고딕"/>
                          <a:ea typeface="한양중고딕"/>
                        </a:rPr>
                        <a:t>   ※ 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맑은고딕"/>
                          <a:ea typeface="한양중고딕"/>
                        </a:rPr>
                        <a:t>설립 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맑은고딕"/>
                          <a:ea typeface="한양중고딕"/>
                        </a:rPr>
                        <a:t>3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맑은고딕"/>
                          <a:ea typeface="한양중고딕"/>
                        </a:rPr>
                        <a:t>년 미만의 기업의 경우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맑은고딕"/>
                          <a:ea typeface="한양중고딕"/>
                        </a:rPr>
                        <a:t>, 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맑은고딕"/>
                          <a:ea typeface="한양중고딕"/>
                        </a:rPr>
                        <a:t>설립 이후 기간 동안의 재무제표증명원 또는 회계감사보고서 제출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맑은고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184150" marR="0" lvl="0" indent="-184150" algn="ctr" defTabSz="914400" rtl="0" eaLnBrk="1" fontAlgn="base" latinLnBrk="1" hangingPunct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1910" algn="l"/>
                          <a:tab pos="849630" algn="l"/>
                        </a:tabLst>
                        <a:defRPr/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맑은고딕"/>
                        </a:rPr>
                        <a:t>필수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1309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맑은고딕"/>
                          <a:ea typeface="한양중고딕"/>
                        </a:rPr>
                        <a:t>가점 증빙서류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  <a:latin typeface="맑은고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147320" marR="0" indent="-147320" algn="just" fontAlgn="base" latinLnBrk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1910" algn="l"/>
                          <a:tab pos="849630" algn="l"/>
                        </a:tabLst>
                      </a:pPr>
                      <a:r>
                        <a:rPr lang="en-US" altLang="ko-KR" sz="1200" kern="0" spc="-100" dirty="0">
                          <a:solidFill>
                            <a:srgbClr val="000000"/>
                          </a:solidFill>
                          <a:effectLst/>
                          <a:latin typeface="맑은고딕"/>
                          <a:ea typeface="한양중고딕"/>
                        </a:rPr>
                        <a:t>- </a:t>
                      </a:r>
                      <a:r>
                        <a:rPr lang="ko-KR" altLang="en-US" sz="1200" kern="0" spc="-100" dirty="0">
                          <a:solidFill>
                            <a:srgbClr val="000000"/>
                          </a:solidFill>
                          <a:effectLst/>
                          <a:latin typeface="맑은고딕"/>
                          <a:ea typeface="한양중고딕"/>
                        </a:rPr>
                        <a:t>여성기업확인서 사본 </a:t>
                      </a:r>
                      <a:r>
                        <a:rPr lang="en-US" altLang="ko-KR" sz="1200" kern="0" spc="-100" dirty="0">
                          <a:solidFill>
                            <a:srgbClr val="000000"/>
                          </a:solidFill>
                          <a:effectLst/>
                          <a:latin typeface="맑은고딕"/>
                          <a:ea typeface="한양중고딕"/>
                        </a:rPr>
                        <a:t>/ </a:t>
                      </a:r>
                      <a:r>
                        <a:rPr lang="ko-KR" altLang="en-US" sz="1200" kern="0" spc="-100" dirty="0">
                          <a:solidFill>
                            <a:srgbClr val="000000"/>
                          </a:solidFill>
                          <a:effectLst/>
                          <a:latin typeface="맑은고딕"/>
                          <a:ea typeface="한양중고딕"/>
                        </a:rPr>
                        <a:t>가족친화인증서 사본 </a:t>
                      </a:r>
                      <a:r>
                        <a:rPr lang="en-US" altLang="ko-KR" sz="1200" kern="0" spc="-100" dirty="0">
                          <a:solidFill>
                            <a:srgbClr val="000000"/>
                          </a:solidFill>
                          <a:effectLst/>
                          <a:latin typeface="맑은고딕"/>
                          <a:ea typeface="한양중고딕"/>
                        </a:rPr>
                        <a:t>/ </a:t>
                      </a:r>
                      <a:r>
                        <a:rPr lang="ko-KR" altLang="en-US" sz="1200" kern="0" spc="-100" dirty="0">
                          <a:solidFill>
                            <a:srgbClr val="000000"/>
                          </a:solidFill>
                          <a:effectLst/>
                          <a:latin typeface="맑은고딕"/>
                          <a:ea typeface="한양중고딕"/>
                        </a:rPr>
                        <a:t>중소기업확인서 사본 </a:t>
                      </a:r>
                      <a:r>
                        <a:rPr lang="en-US" altLang="ko-KR" sz="1200" kern="0" spc="-100" dirty="0">
                          <a:solidFill>
                            <a:srgbClr val="000000"/>
                          </a:solidFill>
                          <a:effectLst/>
                          <a:latin typeface="맑은고딕"/>
                          <a:ea typeface="한양중고딕"/>
                        </a:rPr>
                        <a:t>/ </a:t>
                      </a:r>
                      <a:r>
                        <a:rPr lang="ko-KR" altLang="en-US" sz="1200" kern="0" spc="-100" dirty="0">
                          <a:solidFill>
                            <a:srgbClr val="000000"/>
                          </a:solidFill>
                          <a:effectLst/>
                          <a:latin typeface="맑은고딕"/>
                          <a:ea typeface="한양중고딕"/>
                        </a:rPr>
                        <a:t>우수기업연구소 인정서 사본 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맑은고딕"/>
                      </a:endParaRPr>
                    </a:p>
                    <a:p>
                      <a:pPr marL="147320" marR="0" indent="-147320" algn="just" fontAlgn="base" latinLnBrk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1910" algn="l"/>
                          <a:tab pos="849630" algn="l"/>
                        </a:tabLst>
                      </a:pP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맑은고딕"/>
                          <a:ea typeface="한양중고딕"/>
                        </a:rPr>
                        <a:t>   ※ 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맑은고딕"/>
                          <a:ea typeface="한양중고딕"/>
                        </a:rPr>
                        <a:t>객관적 증명서류가 없거나 공고일 기준 유효기간이 만료된 경우 불인정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맑은고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147320" marR="0" indent="-147320" algn="ctr" fontAlgn="base" latinLnBrk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1910" algn="l"/>
                          <a:tab pos="849630" algn="l"/>
                        </a:tabLst>
                      </a:pPr>
                      <a:r>
                        <a:rPr lang="ko-KR" altLang="en-US" sz="1200" kern="0" spc="0" dirty="0" err="1">
                          <a:solidFill>
                            <a:srgbClr val="000000"/>
                          </a:solidFill>
                          <a:effectLst/>
                          <a:latin typeface="맑은고딕"/>
                        </a:rPr>
                        <a:t>해당시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맑은고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43" name="그룹 8">
            <a:extLst>
              <a:ext uri="{FF2B5EF4-FFF2-40B4-BE49-F238E27FC236}">
                <a16:creationId xmlns:a16="http://schemas.microsoft.com/office/drawing/2014/main" id="{689E4772-7001-4C54-BBB0-731E63BB0F64}"/>
              </a:ext>
            </a:extLst>
          </p:cNvPr>
          <p:cNvGrpSpPr/>
          <p:nvPr/>
        </p:nvGrpSpPr>
        <p:grpSpPr>
          <a:xfrm>
            <a:off x="10739248" y="1197441"/>
            <a:ext cx="809816" cy="820407"/>
            <a:chOff x="9492343" y="656921"/>
            <a:chExt cx="809816" cy="820407"/>
          </a:xfrm>
        </p:grpSpPr>
        <p:sp>
          <p:nvSpPr>
            <p:cNvPr id="44" name="달 7">
              <a:extLst>
                <a:ext uri="{FF2B5EF4-FFF2-40B4-BE49-F238E27FC236}">
                  <a16:creationId xmlns:a16="http://schemas.microsoft.com/office/drawing/2014/main" id="{31C92D6E-FCC6-415C-B0AF-96E5773D97A5}"/>
                </a:ext>
              </a:extLst>
            </p:cNvPr>
            <p:cNvSpPr/>
            <p:nvPr/>
          </p:nvSpPr>
          <p:spPr>
            <a:xfrm flipH="1">
              <a:off x="9569886" y="1061829"/>
              <a:ext cx="256903" cy="415499"/>
            </a:xfrm>
            <a:prstGeom prst="moon">
              <a:avLst>
                <a:gd name="adj" fmla="val 50000"/>
              </a:avLst>
            </a:prstGeom>
            <a:solidFill>
              <a:srgbClr val="FF7C80"/>
            </a:solidFill>
            <a:ln w="12700" cap="flat" cmpd="sng" algn="ctr">
              <a:noFill/>
              <a:prstDash val="solid"/>
              <a:miter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45" name="타원 6">
              <a:extLst>
                <a:ext uri="{FF2B5EF4-FFF2-40B4-BE49-F238E27FC236}">
                  <a16:creationId xmlns:a16="http://schemas.microsoft.com/office/drawing/2014/main" id="{09E8DE2C-AEDF-419F-B30E-37176122BA50}"/>
                </a:ext>
              </a:extLst>
            </p:cNvPr>
            <p:cNvSpPr/>
            <p:nvPr/>
          </p:nvSpPr>
          <p:spPr>
            <a:xfrm>
              <a:off x="9492343" y="656921"/>
              <a:ext cx="809816" cy="809816"/>
            </a:xfrm>
            <a:prstGeom prst="ellipse">
              <a:avLst/>
            </a:prstGeom>
            <a:solidFill>
              <a:srgbClr val="FF7C80"/>
            </a:solidFill>
            <a:ln w="12700" cap="flat" cmpd="sng" algn="ctr">
              <a:noFill/>
              <a:prstDash val="solid"/>
              <a:miter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야놀자 야체 B"/>
                  <a:ea typeface="야놀자 야체 B"/>
                  <a:cs typeface="+mn-cs"/>
                </a:rPr>
                <a:t>기관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819186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직사각형 29">
            <a:extLst>
              <a:ext uri="{FF2B5EF4-FFF2-40B4-BE49-F238E27FC236}">
                <a16:creationId xmlns:a16="http://schemas.microsoft.com/office/drawing/2014/main" id="{1676EDF4-AE2F-4897-9248-2A2C3A7C99BD}"/>
              </a:ext>
            </a:extLst>
          </p:cNvPr>
          <p:cNvSpPr/>
          <p:nvPr/>
        </p:nvSpPr>
        <p:spPr>
          <a:xfrm>
            <a:off x="399062" y="1840631"/>
            <a:ext cx="11392888" cy="48854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28480" indent="-228480">
              <a:lnSpc>
                <a:spcPct val="130000"/>
              </a:lnSpc>
              <a:buFont typeface="Arial"/>
              <a:buChar char="•"/>
              <a:defRPr/>
            </a:pPr>
            <a:r>
              <a:rPr lang="ko-KR" altLang="en-US" sz="1600" dirty="0">
                <a:solidFill>
                  <a:srgbClr val="262626"/>
                </a:solidFill>
                <a:ea typeface="맑은 고딕"/>
              </a:rPr>
              <a:t>고용창출을 위해 정부가 추진하는 인건비 지원사업의 수혜를 받고 있거나 받을 예정인 자</a:t>
            </a:r>
            <a:r>
              <a:rPr lang="en-US" altLang="ko-KR" sz="1600" dirty="0">
                <a:solidFill>
                  <a:srgbClr val="262626"/>
                </a:solidFill>
                <a:ea typeface="맑은 고딕"/>
              </a:rPr>
              <a:t>(</a:t>
            </a:r>
            <a:r>
              <a:rPr lang="ko-KR" altLang="en-US" sz="1600" dirty="0">
                <a:solidFill>
                  <a:srgbClr val="262626"/>
                </a:solidFill>
                <a:ea typeface="맑은 고딕"/>
              </a:rPr>
              <a:t>중복지원 불가</a:t>
            </a:r>
            <a:r>
              <a:rPr lang="en-US" altLang="ko-KR" sz="1600" dirty="0">
                <a:solidFill>
                  <a:srgbClr val="262626"/>
                </a:solidFill>
                <a:ea typeface="맑은 고딕"/>
              </a:rPr>
              <a:t>)</a:t>
            </a:r>
          </a:p>
          <a:p>
            <a:pPr>
              <a:lnSpc>
                <a:spcPct val="130000"/>
              </a:lnSpc>
              <a:defRPr/>
            </a:pPr>
            <a:r>
              <a:rPr lang="en-US" altLang="ko-KR" sz="1600" dirty="0">
                <a:solidFill>
                  <a:srgbClr val="262626"/>
                </a:solidFill>
                <a:ea typeface="맑은 고딕"/>
              </a:rPr>
              <a:t>   ※ </a:t>
            </a:r>
            <a:r>
              <a:rPr lang="ko-KR" altLang="en-US" sz="1600" dirty="0">
                <a:solidFill>
                  <a:srgbClr val="262626"/>
                </a:solidFill>
                <a:ea typeface="맑은 고딕"/>
              </a:rPr>
              <a:t>정부지원 일자리 참여내역 확인 </a:t>
            </a:r>
            <a:r>
              <a:rPr lang="en-US" altLang="ko-KR" sz="1600" dirty="0">
                <a:solidFill>
                  <a:srgbClr val="262626"/>
                </a:solidFill>
                <a:ea typeface="맑은 고딕"/>
              </a:rPr>
              <a:t>: </a:t>
            </a:r>
            <a:r>
              <a:rPr lang="ko-KR" altLang="en-US" sz="1600" dirty="0">
                <a:solidFill>
                  <a:srgbClr val="262626"/>
                </a:solidFill>
                <a:ea typeface="맑은 고딕"/>
              </a:rPr>
              <a:t>고용</a:t>
            </a:r>
            <a:r>
              <a:rPr lang="en-US" altLang="ko-KR" sz="1600" dirty="0">
                <a:solidFill>
                  <a:srgbClr val="262626"/>
                </a:solidFill>
                <a:ea typeface="맑은 고딕"/>
              </a:rPr>
              <a:t>24(www.work24.go.kr)</a:t>
            </a:r>
            <a:r>
              <a:rPr lang="ko-KR" altLang="en-US" sz="1600" dirty="0">
                <a:solidFill>
                  <a:srgbClr val="262626"/>
                </a:solidFill>
                <a:ea typeface="맑은 고딕"/>
              </a:rPr>
              <a:t> 로그인</a:t>
            </a:r>
            <a:endParaRPr lang="en-US" altLang="ko-KR" sz="1600" dirty="0">
              <a:solidFill>
                <a:srgbClr val="262626"/>
              </a:solidFill>
              <a:ea typeface="맑은 고딕"/>
            </a:endParaRPr>
          </a:p>
          <a:p>
            <a:pPr>
              <a:lnSpc>
                <a:spcPct val="130000"/>
              </a:lnSpc>
              <a:defRPr/>
            </a:pPr>
            <a:r>
              <a:rPr lang="en-US" altLang="ko-KR" sz="1600" dirty="0">
                <a:solidFill>
                  <a:srgbClr val="262626"/>
                </a:solidFill>
                <a:ea typeface="맑은 고딕"/>
              </a:rPr>
              <a:t>      </a:t>
            </a:r>
            <a:r>
              <a:rPr lang="ko-KR" altLang="en-US" sz="1600" dirty="0">
                <a:solidFill>
                  <a:srgbClr val="262626"/>
                </a:solidFill>
                <a:ea typeface="맑은 고딕"/>
              </a:rPr>
              <a:t> → 마이페이지</a:t>
            </a:r>
            <a:r>
              <a:rPr lang="en-US" altLang="ko-KR" sz="1600" dirty="0">
                <a:solidFill>
                  <a:srgbClr val="262626"/>
                </a:solidFill>
                <a:ea typeface="맑은 고딕"/>
              </a:rPr>
              <a:t>(</a:t>
            </a:r>
            <a:r>
              <a:rPr lang="ko-KR" altLang="en-US" sz="1600" dirty="0">
                <a:solidFill>
                  <a:srgbClr val="262626"/>
                </a:solidFill>
                <a:ea typeface="맑은 고딕"/>
              </a:rPr>
              <a:t>개인</a:t>
            </a:r>
            <a:r>
              <a:rPr lang="en-US" altLang="ko-KR" sz="1600" dirty="0">
                <a:solidFill>
                  <a:srgbClr val="262626"/>
                </a:solidFill>
                <a:ea typeface="맑은 고딕"/>
              </a:rPr>
              <a:t>) → </a:t>
            </a:r>
            <a:r>
              <a:rPr lang="ko-KR" altLang="en-US" sz="1600" dirty="0">
                <a:solidFill>
                  <a:srgbClr val="262626"/>
                </a:solidFill>
                <a:ea typeface="맑은 고딕"/>
              </a:rPr>
              <a:t>참여 프로그램 관리 → 재정지원일자리사업 → 일자리 참여내역 </a:t>
            </a:r>
            <a:endParaRPr lang="en-US" altLang="ko-KR" sz="1600" dirty="0">
              <a:solidFill>
                <a:srgbClr val="262626"/>
              </a:solidFill>
              <a:ea typeface="맑은 고딕"/>
            </a:endParaRPr>
          </a:p>
          <a:p>
            <a:pPr>
              <a:lnSpc>
                <a:spcPct val="130000"/>
              </a:lnSpc>
              <a:defRPr/>
            </a:pPr>
            <a:r>
              <a:rPr lang="en-US" altLang="ko-KR" sz="1600" dirty="0">
                <a:solidFill>
                  <a:srgbClr val="262626"/>
                </a:solidFill>
                <a:ea typeface="맑은 고딕"/>
              </a:rPr>
              <a:t>       </a:t>
            </a:r>
            <a:r>
              <a:rPr lang="ko-KR" altLang="en-US" sz="1600" dirty="0">
                <a:solidFill>
                  <a:srgbClr val="262626"/>
                </a:solidFill>
                <a:ea typeface="맑은 고딕"/>
              </a:rPr>
              <a:t>→ 신청기간 포함하여 검색 후 본인 이름이 나온 </a:t>
            </a:r>
            <a:r>
              <a:rPr lang="ko-KR" altLang="en-US" sz="1600" dirty="0" err="1">
                <a:solidFill>
                  <a:srgbClr val="262626"/>
                </a:solidFill>
                <a:ea typeface="맑은 고딕"/>
              </a:rPr>
              <a:t>캡쳐본</a:t>
            </a:r>
            <a:r>
              <a:rPr lang="ko-KR" altLang="en-US" sz="1600" dirty="0">
                <a:solidFill>
                  <a:srgbClr val="262626"/>
                </a:solidFill>
                <a:ea typeface="맑은 고딕"/>
              </a:rPr>
              <a:t> 제출</a:t>
            </a:r>
            <a:r>
              <a:rPr lang="en-US" altLang="ko-KR" sz="1600" dirty="0">
                <a:solidFill>
                  <a:srgbClr val="262626"/>
                </a:solidFill>
                <a:ea typeface="맑은 고딕"/>
              </a:rPr>
              <a:t>(</a:t>
            </a:r>
            <a:r>
              <a:rPr lang="ko-KR" altLang="en-US" sz="1600" dirty="0">
                <a:solidFill>
                  <a:srgbClr val="262626"/>
                </a:solidFill>
                <a:ea typeface="맑은 고딕"/>
              </a:rPr>
              <a:t>전체화면 캡쳐</a:t>
            </a:r>
            <a:r>
              <a:rPr lang="en-US" altLang="ko-KR" sz="1600" dirty="0">
                <a:solidFill>
                  <a:srgbClr val="262626"/>
                </a:solidFill>
                <a:ea typeface="맑은 고딕"/>
              </a:rPr>
              <a:t>) - </a:t>
            </a:r>
            <a:r>
              <a:rPr lang="ko-KR" altLang="en-US" sz="1600" dirty="0">
                <a:solidFill>
                  <a:srgbClr val="262626"/>
                </a:solidFill>
                <a:ea typeface="맑은 고딕"/>
              </a:rPr>
              <a:t>사업 신청일 포함하여 검색</a:t>
            </a:r>
            <a:endParaRPr lang="en-US" altLang="ko-KR" sz="1600" dirty="0">
              <a:solidFill>
                <a:srgbClr val="262626"/>
              </a:solidFill>
              <a:ea typeface="맑은 고딕"/>
            </a:endParaRPr>
          </a:p>
          <a:p>
            <a:pPr>
              <a:lnSpc>
                <a:spcPct val="130000"/>
              </a:lnSpc>
              <a:defRPr/>
            </a:pPr>
            <a:r>
              <a:rPr lang="ko-KR" altLang="en-US" sz="1600" dirty="0">
                <a:solidFill>
                  <a:srgbClr val="262626"/>
                </a:solidFill>
                <a:ea typeface="맑은 고딕"/>
              </a:rPr>
              <a:t>   </a:t>
            </a:r>
            <a:r>
              <a:rPr lang="en-US" altLang="ko-KR" sz="1600" dirty="0">
                <a:solidFill>
                  <a:srgbClr val="262626"/>
                </a:solidFill>
                <a:ea typeface="맑은 고딕"/>
              </a:rPr>
              <a:t>※ </a:t>
            </a:r>
            <a:r>
              <a:rPr lang="ko-KR" altLang="en-US" sz="1600" dirty="0">
                <a:solidFill>
                  <a:srgbClr val="262626"/>
                </a:solidFill>
                <a:ea typeface="맑은 고딕"/>
              </a:rPr>
              <a:t>교육훈련 참여 및 참여기간이 종료된 건은 중복에 해당하지 않음</a:t>
            </a:r>
          </a:p>
          <a:p>
            <a:pPr marL="228480" indent="-228480">
              <a:lnSpc>
                <a:spcPct val="130000"/>
              </a:lnSpc>
              <a:buFont typeface="Arial"/>
              <a:buChar char="•"/>
              <a:defRPr/>
            </a:pPr>
            <a:r>
              <a:rPr lang="ko-KR" altLang="en-US" sz="1600" dirty="0">
                <a:solidFill>
                  <a:srgbClr val="262626"/>
                </a:solidFill>
                <a:ea typeface="맑은 고딕"/>
              </a:rPr>
              <a:t>대한민국 국적이 아닌 자</a:t>
            </a:r>
            <a:endParaRPr lang="en-US" altLang="ko-KR" sz="1600" dirty="0">
              <a:solidFill>
                <a:srgbClr val="262626"/>
              </a:solidFill>
              <a:ea typeface="맑은 고딕"/>
            </a:endParaRPr>
          </a:p>
          <a:p>
            <a:pPr marL="228480" indent="-228480">
              <a:lnSpc>
                <a:spcPct val="130000"/>
              </a:lnSpc>
              <a:buFont typeface="Arial"/>
              <a:buChar char="•"/>
              <a:defRPr/>
            </a:pPr>
            <a:r>
              <a:rPr lang="ko-KR" altLang="en-US" sz="1600" dirty="0">
                <a:solidFill>
                  <a:srgbClr val="262626"/>
                </a:solidFill>
                <a:ea typeface="맑은 고딕"/>
              </a:rPr>
              <a:t>학위과정 중인 자 신청 불가</a:t>
            </a:r>
          </a:p>
          <a:p>
            <a:pPr marL="228480" indent="-228480">
              <a:lnSpc>
                <a:spcPct val="130000"/>
              </a:lnSpc>
              <a:buFont typeface="Arial"/>
              <a:buChar char="•"/>
              <a:defRPr/>
            </a:pPr>
            <a:r>
              <a:rPr lang="ko-KR" altLang="en-US" sz="1600" dirty="0">
                <a:solidFill>
                  <a:srgbClr val="262626"/>
                </a:solidFill>
                <a:ea typeface="맑은 고딕"/>
              </a:rPr>
              <a:t>제재조치 등 사업 참여제한 조치를 받은 경우</a:t>
            </a:r>
          </a:p>
          <a:p>
            <a:pPr marL="228480" indent="-228480">
              <a:lnSpc>
                <a:spcPct val="130000"/>
              </a:lnSpc>
              <a:buFont typeface="Arial"/>
              <a:buChar char="•"/>
              <a:defRPr/>
            </a:pPr>
            <a:r>
              <a:rPr lang="ko-KR" altLang="en-US" sz="1600" dirty="0">
                <a:solidFill>
                  <a:srgbClr val="262626"/>
                </a:solidFill>
                <a:ea typeface="맑은 고딕"/>
              </a:rPr>
              <a:t>신청기관의 기관장</a:t>
            </a:r>
            <a:r>
              <a:rPr lang="en-US" altLang="ko-KR" sz="1600" dirty="0">
                <a:solidFill>
                  <a:srgbClr val="262626"/>
                </a:solidFill>
                <a:ea typeface="맑은 고딕"/>
              </a:rPr>
              <a:t>(</a:t>
            </a:r>
            <a:r>
              <a:rPr lang="ko-KR" altLang="en-US" sz="1600" dirty="0">
                <a:solidFill>
                  <a:srgbClr val="262626"/>
                </a:solidFill>
                <a:ea typeface="맑은 고딕"/>
              </a:rPr>
              <a:t>사업주</a:t>
            </a:r>
            <a:r>
              <a:rPr lang="en-US" altLang="ko-KR" sz="1600" dirty="0">
                <a:solidFill>
                  <a:srgbClr val="262626"/>
                </a:solidFill>
                <a:ea typeface="맑은 고딕"/>
              </a:rPr>
              <a:t>) </a:t>
            </a:r>
            <a:r>
              <a:rPr lang="ko-KR" altLang="en-US" sz="1600" dirty="0">
                <a:solidFill>
                  <a:srgbClr val="262626"/>
                </a:solidFill>
                <a:ea typeface="맑은 고딕"/>
              </a:rPr>
              <a:t>또는 활용책임자와 친족 관계에 있는 자</a:t>
            </a:r>
          </a:p>
          <a:p>
            <a:pPr>
              <a:lnSpc>
                <a:spcPct val="130000"/>
              </a:lnSpc>
              <a:defRPr/>
            </a:pPr>
            <a:r>
              <a:rPr lang="ko-KR" altLang="en-US" sz="1600" dirty="0">
                <a:solidFill>
                  <a:srgbClr val="262626"/>
                </a:solidFill>
                <a:ea typeface="맑은 고딕"/>
              </a:rPr>
              <a:t>   </a:t>
            </a:r>
            <a:r>
              <a:rPr lang="en-US" altLang="ko-KR" sz="1600" dirty="0">
                <a:solidFill>
                  <a:srgbClr val="262626"/>
                </a:solidFill>
                <a:ea typeface="맑은 고딕"/>
              </a:rPr>
              <a:t>※ </a:t>
            </a:r>
            <a:r>
              <a:rPr lang="ko-KR" altLang="en-US" sz="1600" dirty="0">
                <a:solidFill>
                  <a:srgbClr val="262626"/>
                </a:solidFill>
                <a:ea typeface="맑은 고딕"/>
              </a:rPr>
              <a:t>사업기간 중 친족관계인 사실이 확인된 경우 지원 중단 및 지원금 전액 환수 조치함</a:t>
            </a:r>
            <a:endParaRPr lang="en-US" altLang="ko-KR" sz="1600" dirty="0">
              <a:solidFill>
                <a:srgbClr val="262626"/>
              </a:solidFill>
              <a:ea typeface="맑은 고딕"/>
            </a:endParaRPr>
          </a:p>
          <a:p>
            <a:pPr>
              <a:lnSpc>
                <a:spcPct val="130000"/>
              </a:lnSpc>
              <a:defRPr/>
            </a:pPr>
            <a:endParaRPr lang="en-US" altLang="en-US" sz="1600" dirty="0">
              <a:solidFill>
                <a:srgbClr val="262626"/>
              </a:solidFill>
              <a:ea typeface="맑은 고딕"/>
            </a:endParaRPr>
          </a:p>
          <a:p>
            <a:pPr>
              <a:lnSpc>
                <a:spcPct val="130000"/>
              </a:lnSpc>
              <a:defRPr/>
            </a:pPr>
            <a:r>
              <a:rPr lang="en-US" altLang="en-US" sz="1400" dirty="0">
                <a:solidFill>
                  <a:srgbClr val="262626"/>
                </a:solidFill>
                <a:ea typeface="맑은 고딕"/>
              </a:rPr>
              <a:t>&lt; </a:t>
            </a:r>
            <a:r>
              <a:rPr lang="ko-KR" altLang="en-US" sz="1400" dirty="0">
                <a:solidFill>
                  <a:srgbClr val="262626"/>
                </a:solidFill>
                <a:ea typeface="맑은 고딕"/>
              </a:rPr>
              <a:t>친족관계 </a:t>
            </a:r>
            <a:r>
              <a:rPr lang="en-US" altLang="ko-KR" sz="1400" dirty="0">
                <a:solidFill>
                  <a:srgbClr val="262626"/>
                </a:solidFill>
                <a:ea typeface="맑은 고딕"/>
              </a:rPr>
              <a:t>&gt;</a:t>
            </a:r>
          </a:p>
          <a:p>
            <a:pPr marL="342900" indent="-342900">
              <a:lnSpc>
                <a:spcPct val="130000"/>
              </a:lnSpc>
              <a:buAutoNum type="arabicPeriod"/>
              <a:defRPr/>
            </a:pPr>
            <a:r>
              <a:rPr lang="en-US" altLang="ko-KR" sz="1400" dirty="0">
                <a:solidFill>
                  <a:srgbClr val="262626"/>
                </a:solidFill>
                <a:ea typeface="맑은 고딕"/>
              </a:rPr>
              <a:t>6</a:t>
            </a:r>
            <a:r>
              <a:rPr lang="ko-KR" altLang="en-US" sz="1400" dirty="0">
                <a:solidFill>
                  <a:srgbClr val="262626"/>
                </a:solidFill>
                <a:ea typeface="맑은 고딕"/>
              </a:rPr>
              <a:t>촌 이내의 혈족</a:t>
            </a:r>
            <a:endParaRPr lang="en-US" altLang="ko-KR" sz="1400" dirty="0">
              <a:solidFill>
                <a:srgbClr val="262626"/>
              </a:solidFill>
              <a:ea typeface="맑은 고딕"/>
            </a:endParaRPr>
          </a:p>
          <a:p>
            <a:pPr marL="342900" indent="-342900">
              <a:lnSpc>
                <a:spcPct val="130000"/>
              </a:lnSpc>
              <a:buAutoNum type="arabicPeriod"/>
              <a:defRPr/>
            </a:pPr>
            <a:r>
              <a:rPr lang="en-US" altLang="ko-KR" sz="1400" dirty="0">
                <a:solidFill>
                  <a:srgbClr val="262626"/>
                </a:solidFill>
                <a:ea typeface="맑은 고딕"/>
              </a:rPr>
              <a:t>4</a:t>
            </a:r>
            <a:r>
              <a:rPr lang="ko-KR" altLang="en-US" sz="1400" dirty="0">
                <a:solidFill>
                  <a:srgbClr val="262626"/>
                </a:solidFill>
                <a:ea typeface="맑은 고딕"/>
              </a:rPr>
              <a:t>촌 이내의 인척 </a:t>
            </a:r>
            <a:endParaRPr lang="en-US" altLang="ko-KR" sz="1400" dirty="0">
              <a:solidFill>
                <a:srgbClr val="262626"/>
              </a:solidFill>
              <a:ea typeface="맑은 고딕"/>
            </a:endParaRPr>
          </a:p>
          <a:p>
            <a:pPr marL="342900" indent="-342900">
              <a:lnSpc>
                <a:spcPct val="130000"/>
              </a:lnSpc>
              <a:buAutoNum type="arabicPeriod"/>
              <a:defRPr/>
            </a:pPr>
            <a:r>
              <a:rPr lang="ko-KR" altLang="en-US" sz="1400" dirty="0">
                <a:solidFill>
                  <a:srgbClr val="262626"/>
                </a:solidFill>
                <a:ea typeface="맑은 고딕"/>
              </a:rPr>
              <a:t>배우자</a:t>
            </a:r>
            <a:r>
              <a:rPr lang="en-US" altLang="ko-KR" sz="1400" dirty="0">
                <a:solidFill>
                  <a:srgbClr val="262626"/>
                </a:solidFill>
                <a:ea typeface="맑은 고딕"/>
              </a:rPr>
              <a:t>(</a:t>
            </a:r>
            <a:r>
              <a:rPr lang="ko-KR" altLang="en-US" sz="1400" dirty="0">
                <a:solidFill>
                  <a:srgbClr val="262626"/>
                </a:solidFill>
                <a:ea typeface="맑은 고딕"/>
              </a:rPr>
              <a:t>사실상의 혼인관계에 있는 자 포함</a:t>
            </a:r>
            <a:r>
              <a:rPr lang="en-US" altLang="ko-KR" sz="1400" dirty="0">
                <a:solidFill>
                  <a:srgbClr val="262626"/>
                </a:solidFill>
                <a:ea typeface="맑은 고딕"/>
              </a:rPr>
              <a:t>)</a:t>
            </a:r>
          </a:p>
          <a:p>
            <a:pPr marL="342900" indent="-342900">
              <a:lnSpc>
                <a:spcPct val="130000"/>
              </a:lnSpc>
              <a:buAutoNum type="arabicPeriod"/>
              <a:defRPr/>
            </a:pPr>
            <a:r>
              <a:rPr lang="en-US" altLang="ko-KR" sz="1400" dirty="0">
                <a:solidFill>
                  <a:srgbClr val="262626"/>
                </a:solidFill>
                <a:ea typeface="맑은 고딕"/>
              </a:rPr>
              <a:t> </a:t>
            </a:r>
            <a:r>
              <a:rPr lang="ko-KR" altLang="en-US" sz="1400" dirty="0">
                <a:solidFill>
                  <a:srgbClr val="262626"/>
                </a:solidFill>
                <a:ea typeface="맑은 고딕"/>
              </a:rPr>
              <a:t>친생자로서 다른 사람에게 </a:t>
            </a:r>
            <a:r>
              <a:rPr lang="ko-KR" altLang="en-US" sz="1400" dirty="0" err="1">
                <a:solidFill>
                  <a:srgbClr val="262626"/>
                </a:solidFill>
                <a:ea typeface="맑은 고딕"/>
              </a:rPr>
              <a:t>친</a:t>
            </a:r>
            <a:r>
              <a:rPr lang="ko-KR" altLang="en-US" sz="1400" dirty="0" err="1">
                <a:solidFill>
                  <a:srgbClr val="262626"/>
                </a:solidFill>
                <a:latin typeface="맑은 고딕" panose="020B0503020000020004" pitchFamily="50" charset="-127"/>
              </a:rPr>
              <a:t>〮</a:t>
            </a:r>
            <a:r>
              <a:rPr lang="ko-KR" altLang="en-US" sz="1400" dirty="0" err="1">
                <a:solidFill>
                  <a:srgbClr val="262626"/>
                </a:solidFill>
                <a:ea typeface="맑은 고딕"/>
              </a:rPr>
              <a:t>양자</a:t>
            </a:r>
            <a:r>
              <a:rPr lang="ko-KR" altLang="en-US" sz="1400" dirty="0">
                <a:solidFill>
                  <a:srgbClr val="262626"/>
                </a:solidFill>
                <a:ea typeface="맑은 고딕"/>
              </a:rPr>
              <a:t> 입양된 자 및 그 배우자</a:t>
            </a:r>
            <a:r>
              <a:rPr lang="en-US" altLang="ko-KR" sz="1400" dirty="0">
                <a:solidFill>
                  <a:srgbClr val="262626"/>
                </a:solidFill>
                <a:ea typeface="맑은 고딕"/>
              </a:rPr>
              <a:t>·</a:t>
            </a:r>
            <a:r>
              <a:rPr lang="ko-KR" altLang="en-US" sz="1400" dirty="0">
                <a:solidFill>
                  <a:srgbClr val="262626"/>
                </a:solidFill>
                <a:ea typeface="맑은 고딕"/>
              </a:rPr>
              <a:t>직계비속</a:t>
            </a:r>
            <a:endParaRPr lang="en-US" altLang="en-US" sz="1400" dirty="0">
              <a:solidFill>
                <a:srgbClr val="262626"/>
              </a:solidFill>
              <a:ea typeface="맑은 고딕"/>
            </a:endParaRPr>
          </a:p>
        </p:txBody>
      </p:sp>
      <p:grpSp>
        <p:nvGrpSpPr>
          <p:cNvPr id="9" name="그룹 8">
            <a:extLst>
              <a:ext uri="{FF2B5EF4-FFF2-40B4-BE49-F238E27FC236}">
                <a16:creationId xmlns:a16="http://schemas.microsoft.com/office/drawing/2014/main" id="{CFD09F80-3D89-4FEA-A31D-C610970B55A8}"/>
              </a:ext>
            </a:extLst>
          </p:cNvPr>
          <p:cNvGrpSpPr/>
          <p:nvPr/>
        </p:nvGrpSpPr>
        <p:grpSpPr>
          <a:xfrm>
            <a:off x="10740572" y="1195409"/>
            <a:ext cx="809816" cy="820407"/>
            <a:chOff x="9492343" y="656921"/>
            <a:chExt cx="809816" cy="820407"/>
          </a:xfrm>
        </p:grpSpPr>
        <p:sp>
          <p:nvSpPr>
            <p:cNvPr id="10" name="달 7">
              <a:extLst>
                <a:ext uri="{FF2B5EF4-FFF2-40B4-BE49-F238E27FC236}">
                  <a16:creationId xmlns:a16="http://schemas.microsoft.com/office/drawing/2014/main" id="{D76F7956-B884-463D-90B7-21481570A349}"/>
                </a:ext>
              </a:extLst>
            </p:cNvPr>
            <p:cNvSpPr/>
            <p:nvPr/>
          </p:nvSpPr>
          <p:spPr>
            <a:xfrm flipH="1">
              <a:off x="9569886" y="1061829"/>
              <a:ext cx="256903" cy="415499"/>
            </a:xfrm>
            <a:prstGeom prst="moon">
              <a:avLst>
                <a:gd name="adj" fmla="val 50000"/>
              </a:avLst>
            </a:prstGeom>
            <a:solidFill>
              <a:srgbClr val="5FD0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 b="1">
                <a:solidFill>
                  <a:prstClr val="white"/>
                </a:solidFill>
              </a:endParaRPr>
            </a:p>
          </p:txBody>
        </p:sp>
        <p:sp>
          <p:nvSpPr>
            <p:cNvPr id="13" name="타원 6">
              <a:extLst>
                <a:ext uri="{FF2B5EF4-FFF2-40B4-BE49-F238E27FC236}">
                  <a16:creationId xmlns:a16="http://schemas.microsoft.com/office/drawing/2014/main" id="{A905F0D9-45B3-42EA-8AF5-7C7486C4A620}"/>
                </a:ext>
              </a:extLst>
            </p:cNvPr>
            <p:cNvSpPr/>
            <p:nvPr/>
          </p:nvSpPr>
          <p:spPr>
            <a:xfrm>
              <a:off x="9492343" y="656921"/>
              <a:ext cx="809816" cy="809816"/>
            </a:xfrm>
            <a:prstGeom prst="ellipse">
              <a:avLst/>
            </a:prstGeom>
            <a:solidFill>
              <a:srgbClr val="5FD0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>
                <a:defRPr/>
              </a:pPr>
              <a:r>
                <a:rPr lang="ko-KR" altLang="en-US" b="1" dirty="0">
                  <a:solidFill>
                    <a:schemeClr val="bg1"/>
                  </a:solidFill>
                  <a:latin typeface="야놀자 야체 B"/>
                  <a:ea typeface="야놀자 야체 B"/>
                </a:rPr>
                <a:t>인력</a:t>
              </a:r>
            </a:p>
          </p:txBody>
        </p:sp>
      </p:grp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EC8C7CD6-C54E-43C4-9B39-2F9345C61114}"/>
              </a:ext>
            </a:extLst>
          </p:cNvPr>
          <p:cNvSpPr/>
          <p:nvPr/>
        </p:nvSpPr>
        <p:spPr>
          <a:xfrm>
            <a:off x="0" y="0"/>
            <a:ext cx="12192000" cy="1076960"/>
          </a:xfrm>
          <a:prstGeom prst="rect">
            <a:avLst/>
          </a:prstGeom>
          <a:solidFill>
            <a:srgbClr val="1E325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2A4DF11-34D5-486A-9704-8860FE6A5E02}"/>
              </a:ext>
            </a:extLst>
          </p:cNvPr>
          <p:cNvSpPr txBox="1"/>
          <p:nvPr/>
        </p:nvSpPr>
        <p:spPr>
          <a:xfrm>
            <a:off x="875104" y="237378"/>
            <a:ext cx="21932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신청 방법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4989F8B-8015-44A3-936F-4162DB198F73}"/>
              </a:ext>
            </a:extLst>
          </p:cNvPr>
          <p:cNvSpPr txBox="1"/>
          <p:nvPr/>
        </p:nvSpPr>
        <p:spPr>
          <a:xfrm>
            <a:off x="132080" y="252767"/>
            <a:ext cx="7707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Part 4, </a:t>
            </a:r>
            <a:endParaRPr kumimoji="0" lang="ko-KR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37ECD1E-CEC4-4E89-87CA-C38AEC30001B}"/>
              </a:ext>
            </a:extLst>
          </p:cNvPr>
          <p:cNvSpPr txBox="1"/>
          <p:nvPr/>
        </p:nvSpPr>
        <p:spPr>
          <a:xfrm>
            <a:off x="399062" y="1293126"/>
            <a:ext cx="35670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b="1" dirty="0">
                <a:solidFill>
                  <a:srgbClr val="393939"/>
                </a:solidFill>
                <a:latin typeface="+mn-ea"/>
                <a:ea typeface="나눔스퀘어 Light"/>
              </a:rPr>
              <a:t>신청 제한 사항</a:t>
            </a:r>
            <a:r>
              <a:rPr lang="en-US" altLang="ko-KR" sz="2800" b="1" dirty="0">
                <a:solidFill>
                  <a:srgbClr val="393939"/>
                </a:solidFill>
                <a:latin typeface="+mn-ea"/>
                <a:ea typeface="나눔스퀘어 Light"/>
              </a:rPr>
              <a:t>(</a:t>
            </a:r>
            <a:r>
              <a:rPr lang="ko-KR" altLang="en-US" sz="2800" b="1" dirty="0">
                <a:solidFill>
                  <a:srgbClr val="393939"/>
                </a:solidFill>
                <a:latin typeface="+mn-ea"/>
                <a:ea typeface="나눔스퀘어 Light"/>
              </a:rPr>
              <a:t>인력</a:t>
            </a:r>
            <a:r>
              <a:rPr lang="en-US" altLang="ko-KR" sz="2800" b="1" dirty="0">
                <a:solidFill>
                  <a:srgbClr val="393939"/>
                </a:solidFill>
                <a:latin typeface="+mn-ea"/>
                <a:ea typeface="나눔스퀘어 Light"/>
              </a:rPr>
              <a:t>)</a:t>
            </a:r>
            <a:endParaRPr lang="ko-KR" altLang="en-US" sz="2800" b="1" dirty="0">
              <a:solidFill>
                <a:srgbClr val="393939"/>
              </a:solidFill>
              <a:latin typeface="+mn-ea"/>
              <a:ea typeface="나눔스퀘어 Light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A3A3331E-2206-4D05-BE35-D0C95BDD475C}"/>
              </a:ext>
            </a:extLst>
          </p:cNvPr>
          <p:cNvSpPr/>
          <p:nvPr/>
        </p:nvSpPr>
        <p:spPr>
          <a:xfrm>
            <a:off x="132080" y="1320736"/>
            <a:ext cx="108000" cy="468000"/>
          </a:xfrm>
          <a:prstGeom prst="rect">
            <a:avLst/>
          </a:prstGeom>
          <a:solidFill>
            <a:srgbClr val="1E325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나눔스퀘어 Ligh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361690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직사각형 29">
            <a:extLst>
              <a:ext uri="{FF2B5EF4-FFF2-40B4-BE49-F238E27FC236}">
                <a16:creationId xmlns:a16="http://schemas.microsoft.com/office/drawing/2014/main" id="{1676EDF4-AE2F-4897-9248-2A2C3A7C99BD}"/>
              </a:ext>
            </a:extLst>
          </p:cNvPr>
          <p:cNvSpPr/>
          <p:nvPr/>
        </p:nvSpPr>
        <p:spPr>
          <a:xfrm>
            <a:off x="399062" y="1838325"/>
            <a:ext cx="11392888" cy="49214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28480" indent="-228480">
              <a:lnSpc>
                <a:spcPct val="150000"/>
              </a:lnSpc>
              <a:buFont typeface="Arial"/>
              <a:buChar char="•"/>
              <a:defRPr/>
            </a:pPr>
            <a:r>
              <a:rPr lang="ko-KR" altLang="en-US" sz="1600" dirty="0" err="1">
                <a:solidFill>
                  <a:srgbClr val="262626"/>
                </a:solidFill>
                <a:ea typeface="맑은 고딕"/>
              </a:rPr>
              <a:t>국가연구개발혁신법</a:t>
            </a:r>
            <a:r>
              <a:rPr lang="ko-KR" altLang="en-US" sz="1600" dirty="0">
                <a:solidFill>
                  <a:srgbClr val="262626"/>
                </a:solidFill>
                <a:ea typeface="맑은 고딕"/>
              </a:rPr>
              <a:t> 제</a:t>
            </a:r>
            <a:r>
              <a:rPr lang="en-US" altLang="ko-KR" sz="1600" dirty="0">
                <a:solidFill>
                  <a:srgbClr val="262626"/>
                </a:solidFill>
                <a:ea typeface="맑은 고딕"/>
              </a:rPr>
              <a:t>3</a:t>
            </a:r>
            <a:r>
              <a:rPr lang="ko-KR" altLang="en-US" sz="1600" dirty="0">
                <a:solidFill>
                  <a:srgbClr val="262626"/>
                </a:solidFill>
                <a:ea typeface="맑은 고딕"/>
              </a:rPr>
              <a:t>조</a:t>
            </a:r>
            <a:r>
              <a:rPr lang="en-US" altLang="ko-KR" sz="1200" dirty="0">
                <a:solidFill>
                  <a:srgbClr val="262626"/>
                </a:solidFill>
                <a:ea typeface="맑은 고딕"/>
              </a:rPr>
              <a:t>(</a:t>
            </a:r>
            <a:r>
              <a:rPr lang="ko-KR" altLang="en-US" sz="1200" dirty="0">
                <a:solidFill>
                  <a:srgbClr val="262626"/>
                </a:solidFill>
                <a:ea typeface="맑은 고딕"/>
              </a:rPr>
              <a:t>부정행위 등에 대한 재제처분</a:t>
            </a:r>
            <a:r>
              <a:rPr lang="en-US" altLang="ko-KR" sz="1200" dirty="0">
                <a:solidFill>
                  <a:srgbClr val="262626"/>
                </a:solidFill>
                <a:ea typeface="맑은 고딕"/>
              </a:rPr>
              <a:t>)</a:t>
            </a:r>
            <a:r>
              <a:rPr lang="ko-KR" altLang="en-US" sz="1600" dirty="0">
                <a:solidFill>
                  <a:srgbClr val="262626"/>
                </a:solidFill>
                <a:ea typeface="맑은 고딕"/>
              </a:rPr>
              <a:t>에</a:t>
            </a:r>
            <a:r>
              <a:rPr lang="ja-JP" altLang="en-US" sz="1600" dirty="0">
                <a:solidFill>
                  <a:srgbClr val="262626"/>
                </a:solidFill>
                <a:ea typeface="맑은 고딕"/>
              </a:rPr>
              <a:t> </a:t>
            </a:r>
            <a:r>
              <a:rPr lang="ko-KR" altLang="en-US" sz="1600" dirty="0">
                <a:solidFill>
                  <a:srgbClr val="262626"/>
                </a:solidFill>
                <a:ea typeface="맑은 고딕"/>
              </a:rPr>
              <a:t>의하여 </a:t>
            </a:r>
            <a:r>
              <a:rPr lang="ja-JP" altLang="en-US" sz="1600" dirty="0">
                <a:solidFill>
                  <a:srgbClr val="262626"/>
                </a:solidFill>
                <a:ea typeface="맑은 고딕"/>
              </a:rPr>
              <a:t>국가연구개발사업에 대한 참여제한 제재조치를 받은 자</a:t>
            </a:r>
          </a:p>
          <a:p>
            <a:pPr marL="228480" indent="-228480">
              <a:lnSpc>
                <a:spcPct val="150000"/>
              </a:lnSpc>
              <a:buFont typeface="Arial"/>
              <a:buChar char="•"/>
              <a:defRPr/>
            </a:pPr>
            <a:r>
              <a:rPr lang="ja-JP" altLang="en-US" sz="1600" dirty="0">
                <a:solidFill>
                  <a:srgbClr val="262626"/>
                </a:solidFill>
                <a:ea typeface="맑은 고딕"/>
              </a:rPr>
              <a:t>동 사업은 채용을 전제로 3년 이상 채용이 가능해야 하며, ‘인턴’으로 인력을 활용하고자 하는 경우</a:t>
            </a:r>
          </a:p>
          <a:p>
            <a:pPr marL="228480" indent="-228480">
              <a:lnSpc>
                <a:spcPct val="150000"/>
              </a:lnSpc>
              <a:buFont typeface="Arial"/>
              <a:buChar char="•"/>
              <a:defRPr/>
            </a:pPr>
            <a:r>
              <a:rPr lang="ja-JP" altLang="en-US" sz="1600" dirty="0">
                <a:solidFill>
                  <a:srgbClr val="262626"/>
                </a:solidFill>
                <a:ea typeface="맑은 고딕"/>
              </a:rPr>
              <a:t>제재조치 등 사업 참여제한 조치를 받은 경우</a:t>
            </a:r>
          </a:p>
          <a:p>
            <a:pPr marL="228480" indent="-228480">
              <a:lnSpc>
                <a:spcPct val="150000"/>
              </a:lnSpc>
              <a:buFont typeface="Arial"/>
              <a:buChar char="•"/>
              <a:defRPr/>
            </a:pPr>
            <a:r>
              <a:rPr lang="ja-JP" altLang="en-US" sz="1600" dirty="0">
                <a:solidFill>
                  <a:srgbClr val="262626"/>
                </a:solidFill>
                <a:ea typeface="맑은 고딕"/>
              </a:rPr>
              <a:t>다음에 해당하는 경우(비영리기관 제외)</a:t>
            </a:r>
          </a:p>
          <a:p>
            <a:pPr>
              <a:lnSpc>
                <a:spcPct val="150000"/>
              </a:lnSpc>
              <a:defRPr/>
            </a:pPr>
            <a:r>
              <a:rPr lang="ko-KR" altLang="en-US" sz="1600" dirty="0">
                <a:solidFill>
                  <a:srgbClr val="262626"/>
                </a:solidFill>
                <a:latin typeface="+mj-ea"/>
              </a:rPr>
              <a:t>   </a:t>
            </a:r>
            <a:r>
              <a:rPr lang="en-US" altLang="en-US" sz="1600" dirty="0">
                <a:solidFill>
                  <a:srgbClr val="262626"/>
                </a:solidFill>
                <a:latin typeface="+mj-ea"/>
              </a:rPr>
              <a:t>※</a:t>
            </a:r>
            <a:r>
              <a:rPr lang="ko-KR" altLang="en-US" sz="1600" dirty="0">
                <a:solidFill>
                  <a:srgbClr val="262626"/>
                </a:solidFill>
                <a:latin typeface="+mj-ea"/>
              </a:rPr>
              <a:t> </a:t>
            </a:r>
            <a:r>
              <a:rPr lang="en-US" altLang="en-US" sz="1600" dirty="0" err="1">
                <a:solidFill>
                  <a:srgbClr val="262626"/>
                </a:solidFill>
                <a:latin typeface="+mj-ea"/>
              </a:rPr>
              <a:t>기업의</a:t>
            </a:r>
            <a:r>
              <a:rPr lang="en-US" altLang="en-US" sz="1600" dirty="0">
                <a:solidFill>
                  <a:srgbClr val="262626"/>
                </a:solidFill>
                <a:latin typeface="+mj-ea"/>
              </a:rPr>
              <a:t> </a:t>
            </a:r>
            <a:r>
              <a:rPr lang="en-US" altLang="en-US" sz="1600" dirty="0" err="1">
                <a:solidFill>
                  <a:srgbClr val="262626"/>
                </a:solidFill>
                <a:latin typeface="+mj-ea"/>
              </a:rPr>
              <a:t>부도</a:t>
            </a:r>
            <a:r>
              <a:rPr lang="ko-KR" altLang="en-US" sz="1600" dirty="0">
                <a:solidFill>
                  <a:srgbClr val="262626"/>
                </a:solidFill>
                <a:latin typeface="+mj-ea"/>
              </a:rPr>
              <a:t>   </a:t>
            </a:r>
            <a:br>
              <a:rPr lang="ko-KR" altLang="en-US" sz="1600" dirty="0">
                <a:solidFill>
                  <a:srgbClr val="262626"/>
                </a:solidFill>
                <a:latin typeface="+mj-ea"/>
              </a:rPr>
            </a:br>
            <a:r>
              <a:rPr lang="ko-KR" altLang="en-US" sz="1600" dirty="0">
                <a:solidFill>
                  <a:srgbClr val="262626"/>
                </a:solidFill>
                <a:latin typeface="+mj-ea"/>
              </a:rPr>
              <a:t>   </a:t>
            </a:r>
            <a:r>
              <a:rPr lang="en-US" altLang="en-US" sz="1600" dirty="0">
                <a:solidFill>
                  <a:srgbClr val="262626"/>
                </a:solidFill>
                <a:latin typeface="+mj-ea"/>
              </a:rPr>
              <a:t>※</a:t>
            </a:r>
            <a:r>
              <a:rPr lang="ko-KR" altLang="en-US" sz="1600" dirty="0">
                <a:solidFill>
                  <a:srgbClr val="262626"/>
                </a:solidFill>
                <a:latin typeface="+mj-ea"/>
              </a:rPr>
              <a:t> </a:t>
            </a:r>
            <a:r>
              <a:rPr lang="en-US" altLang="en-US" sz="1600" dirty="0" err="1">
                <a:solidFill>
                  <a:srgbClr val="262626"/>
                </a:solidFill>
                <a:latin typeface="+mj-ea"/>
              </a:rPr>
              <a:t>세무당국에</a:t>
            </a:r>
            <a:r>
              <a:rPr lang="en-US" altLang="en-US" sz="1600" dirty="0">
                <a:solidFill>
                  <a:srgbClr val="262626"/>
                </a:solidFill>
                <a:latin typeface="+mj-ea"/>
              </a:rPr>
              <a:t> </a:t>
            </a:r>
            <a:r>
              <a:rPr lang="en-US" altLang="en-US" sz="1600" dirty="0" err="1">
                <a:solidFill>
                  <a:srgbClr val="262626"/>
                </a:solidFill>
                <a:latin typeface="+mj-ea"/>
              </a:rPr>
              <a:t>의하여</a:t>
            </a:r>
            <a:r>
              <a:rPr lang="en-US" altLang="en-US" sz="1600" dirty="0">
                <a:solidFill>
                  <a:srgbClr val="262626"/>
                </a:solidFill>
                <a:latin typeface="+mj-ea"/>
              </a:rPr>
              <a:t> </a:t>
            </a:r>
            <a:r>
              <a:rPr lang="en-US" altLang="en-US" sz="1600" dirty="0" err="1">
                <a:solidFill>
                  <a:srgbClr val="262626"/>
                </a:solidFill>
                <a:latin typeface="+mj-ea"/>
              </a:rPr>
              <a:t>국세</a:t>
            </a:r>
            <a:r>
              <a:rPr lang="en-US" altLang="en-US" sz="1600" dirty="0">
                <a:solidFill>
                  <a:srgbClr val="262626"/>
                </a:solidFill>
                <a:latin typeface="+mj-ea"/>
              </a:rPr>
              <a:t>, </a:t>
            </a:r>
            <a:r>
              <a:rPr lang="en-US" altLang="en-US" sz="1600" dirty="0" err="1">
                <a:solidFill>
                  <a:srgbClr val="262626"/>
                </a:solidFill>
                <a:latin typeface="+mj-ea"/>
              </a:rPr>
              <a:t>지방세</a:t>
            </a:r>
            <a:r>
              <a:rPr lang="en-US" altLang="en-US" sz="1600" dirty="0">
                <a:solidFill>
                  <a:srgbClr val="262626"/>
                </a:solidFill>
                <a:latin typeface="+mj-ea"/>
              </a:rPr>
              <a:t> </a:t>
            </a:r>
            <a:r>
              <a:rPr lang="en-US" altLang="en-US" sz="1600" dirty="0" err="1">
                <a:solidFill>
                  <a:srgbClr val="262626"/>
                </a:solidFill>
                <a:latin typeface="+mj-ea"/>
              </a:rPr>
              <a:t>등의</a:t>
            </a:r>
            <a:r>
              <a:rPr lang="en-US" altLang="en-US" sz="1600" dirty="0">
                <a:solidFill>
                  <a:srgbClr val="262626"/>
                </a:solidFill>
                <a:latin typeface="+mj-ea"/>
              </a:rPr>
              <a:t> </a:t>
            </a:r>
            <a:r>
              <a:rPr lang="en-US" altLang="en-US" sz="1600" dirty="0" err="1">
                <a:solidFill>
                  <a:srgbClr val="262626"/>
                </a:solidFill>
                <a:latin typeface="+mj-ea"/>
              </a:rPr>
              <a:t>체납처분을</a:t>
            </a:r>
            <a:r>
              <a:rPr lang="en-US" altLang="en-US" sz="1600" dirty="0">
                <a:solidFill>
                  <a:srgbClr val="262626"/>
                </a:solidFill>
                <a:latin typeface="+mj-ea"/>
              </a:rPr>
              <a:t> </a:t>
            </a:r>
            <a:r>
              <a:rPr lang="en-US" altLang="en-US" sz="1600" dirty="0" err="1">
                <a:solidFill>
                  <a:srgbClr val="262626"/>
                </a:solidFill>
                <a:latin typeface="+mj-ea"/>
              </a:rPr>
              <a:t>받은</a:t>
            </a:r>
            <a:r>
              <a:rPr lang="en-US" altLang="en-US" sz="1600" dirty="0">
                <a:solidFill>
                  <a:srgbClr val="262626"/>
                </a:solidFill>
                <a:latin typeface="+mj-ea"/>
              </a:rPr>
              <a:t> </a:t>
            </a:r>
            <a:r>
              <a:rPr lang="en-US" altLang="en-US" sz="1600" dirty="0" err="1">
                <a:solidFill>
                  <a:srgbClr val="262626"/>
                </a:solidFill>
                <a:latin typeface="+mj-ea"/>
              </a:rPr>
              <a:t>경우</a:t>
            </a:r>
            <a:br>
              <a:rPr lang="en-US" altLang="en-US" sz="1600" dirty="0">
                <a:solidFill>
                  <a:srgbClr val="262626"/>
                </a:solidFill>
                <a:latin typeface="+mj-ea"/>
              </a:rPr>
            </a:br>
            <a:r>
              <a:rPr lang="en-US" altLang="en-US" sz="1200" dirty="0">
                <a:solidFill>
                  <a:srgbClr val="262626"/>
                </a:solidFill>
                <a:latin typeface="+mj-ea"/>
              </a:rPr>
              <a:t>         (단, </a:t>
            </a:r>
            <a:r>
              <a:rPr lang="en-US" altLang="en-US" sz="1200" dirty="0" err="1">
                <a:solidFill>
                  <a:srgbClr val="262626"/>
                </a:solidFill>
                <a:latin typeface="+mj-ea"/>
              </a:rPr>
              <a:t>회생인가</a:t>
            </a:r>
            <a:r>
              <a:rPr lang="en-US" altLang="en-US" sz="1200" dirty="0">
                <a:solidFill>
                  <a:srgbClr val="262626"/>
                </a:solidFill>
                <a:latin typeface="+mj-ea"/>
              </a:rPr>
              <a:t> </a:t>
            </a:r>
            <a:r>
              <a:rPr lang="en-US" altLang="en-US" sz="1200" dirty="0" err="1">
                <a:solidFill>
                  <a:srgbClr val="262626"/>
                </a:solidFill>
                <a:latin typeface="+mj-ea"/>
              </a:rPr>
              <a:t>받은</a:t>
            </a:r>
            <a:r>
              <a:rPr lang="en-US" altLang="en-US" sz="1200" dirty="0">
                <a:solidFill>
                  <a:srgbClr val="262626"/>
                </a:solidFill>
                <a:latin typeface="+mj-ea"/>
              </a:rPr>
              <a:t> </a:t>
            </a:r>
            <a:r>
              <a:rPr lang="en-US" altLang="en-US" sz="1200" dirty="0" err="1">
                <a:solidFill>
                  <a:srgbClr val="262626"/>
                </a:solidFill>
                <a:latin typeface="+mj-ea"/>
              </a:rPr>
              <a:t>기업</a:t>
            </a:r>
            <a:r>
              <a:rPr lang="en-US" altLang="en-US" sz="1200" dirty="0">
                <a:solidFill>
                  <a:srgbClr val="262626"/>
                </a:solidFill>
                <a:latin typeface="+mj-ea"/>
              </a:rPr>
              <a:t>, </a:t>
            </a:r>
            <a:r>
              <a:rPr lang="en-US" altLang="en-US" sz="1200" dirty="0" err="1">
                <a:solidFill>
                  <a:srgbClr val="262626"/>
                </a:solidFill>
                <a:latin typeface="+mj-ea"/>
              </a:rPr>
              <a:t>중소기업진흥공단</a:t>
            </a:r>
            <a:r>
              <a:rPr lang="en-US" altLang="en-US" sz="1200" dirty="0">
                <a:solidFill>
                  <a:srgbClr val="262626"/>
                </a:solidFill>
                <a:latin typeface="+mj-ea"/>
              </a:rPr>
              <a:t> </a:t>
            </a:r>
            <a:r>
              <a:rPr lang="en-US" altLang="en-US" sz="1200" dirty="0" err="1">
                <a:solidFill>
                  <a:srgbClr val="262626"/>
                </a:solidFill>
                <a:latin typeface="+mj-ea"/>
              </a:rPr>
              <a:t>등으로부터</a:t>
            </a:r>
            <a:r>
              <a:rPr lang="en-US" altLang="en-US" sz="1200" dirty="0">
                <a:solidFill>
                  <a:srgbClr val="262626"/>
                </a:solidFill>
                <a:latin typeface="+mj-ea"/>
              </a:rPr>
              <a:t> </a:t>
            </a:r>
            <a:r>
              <a:rPr lang="en-US" altLang="en-US" sz="1200" dirty="0" err="1">
                <a:solidFill>
                  <a:srgbClr val="262626"/>
                </a:solidFill>
                <a:latin typeface="+mj-ea"/>
              </a:rPr>
              <a:t>재창업자금을</a:t>
            </a:r>
            <a:r>
              <a:rPr lang="en-US" altLang="en-US" sz="1200" dirty="0">
                <a:solidFill>
                  <a:srgbClr val="262626"/>
                </a:solidFill>
                <a:latin typeface="+mj-ea"/>
              </a:rPr>
              <a:t> </a:t>
            </a:r>
            <a:r>
              <a:rPr lang="en-US" altLang="en-US" sz="1200" dirty="0" err="1">
                <a:solidFill>
                  <a:srgbClr val="262626"/>
                </a:solidFill>
                <a:latin typeface="+mj-ea"/>
              </a:rPr>
              <a:t>지원받은</a:t>
            </a:r>
            <a:r>
              <a:rPr lang="en-US" altLang="en-US" sz="1200" dirty="0">
                <a:solidFill>
                  <a:srgbClr val="262626"/>
                </a:solidFill>
                <a:latin typeface="+mj-ea"/>
              </a:rPr>
              <a:t> </a:t>
            </a:r>
            <a:r>
              <a:rPr lang="en-US" altLang="en-US" sz="1200" dirty="0" err="1">
                <a:solidFill>
                  <a:srgbClr val="262626"/>
                </a:solidFill>
                <a:latin typeface="+mj-ea"/>
              </a:rPr>
              <a:t>기업은</a:t>
            </a:r>
            <a:r>
              <a:rPr lang="en-US" altLang="en-US" sz="1200" dirty="0">
                <a:solidFill>
                  <a:srgbClr val="262626"/>
                </a:solidFill>
                <a:latin typeface="+mj-ea"/>
              </a:rPr>
              <a:t> </a:t>
            </a:r>
            <a:r>
              <a:rPr lang="en-US" altLang="en-US" sz="1200" dirty="0" err="1">
                <a:solidFill>
                  <a:srgbClr val="262626"/>
                </a:solidFill>
                <a:latin typeface="+mj-ea"/>
              </a:rPr>
              <a:t>예외</a:t>
            </a:r>
            <a:r>
              <a:rPr lang="en-US" altLang="en-US" sz="1200" dirty="0">
                <a:solidFill>
                  <a:srgbClr val="262626"/>
                </a:solidFill>
                <a:latin typeface="+mj-ea"/>
              </a:rPr>
              <a:t>)</a:t>
            </a:r>
          </a:p>
          <a:p>
            <a:pPr>
              <a:lnSpc>
                <a:spcPct val="150000"/>
              </a:lnSpc>
              <a:defRPr/>
            </a:pPr>
            <a:r>
              <a:rPr lang="ko-KR" altLang="en-US" sz="1600" dirty="0">
                <a:solidFill>
                  <a:srgbClr val="262626"/>
                </a:solidFill>
                <a:latin typeface="+mj-ea"/>
              </a:rPr>
              <a:t>   </a:t>
            </a:r>
            <a:r>
              <a:rPr lang="en-US" altLang="en-US" sz="1600" dirty="0">
                <a:solidFill>
                  <a:srgbClr val="262626"/>
                </a:solidFill>
                <a:latin typeface="+mj-ea"/>
              </a:rPr>
              <a:t>※</a:t>
            </a:r>
            <a:r>
              <a:rPr lang="ko-KR" altLang="en-US" sz="1600" dirty="0">
                <a:solidFill>
                  <a:srgbClr val="262626"/>
                </a:solidFill>
                <a:latin typeface="+mj-ea"/>
              </a:rPr>
              <a:t> </a:t>
            </a:r>
            <a:r>
              <a:rPr lang="en-US" altLang="en-US" sz="1600" dirty="0" err="1">
                <a:solidFill>
                  <a:srgbClr val="262626"/>
                </a:solidFill>
                <a:latin typeface="+mj-ea"/>
              </a:rPr>
              <a:t>민사집행법에</a:t>
            </a:r>
            <a:r>
              <a:rPr lang="en-US" altLang="en-US" sz="1600" dirty="0">
                <a:solidFill>
                  <a:srgbClr val="262626"/>
                </a:solidFill>
                <a:latin typeface="+mj-ea"/>
              </a:rPr>
              <a:t> </a:t>
            </a:r>
            <a:r>
              <a:rPr lang="en-US" altLang="en-US" sz="1600" dirty="0" err="1">
                <a:solidFill>
                  <a:srgbClr val="262626"/>
                </a:solidFill>
                <a:latin typeface="+mj-ea"/>
              </a:rPr>
              <a:t>기하여</a:t>
            </a:r>
            <a:r>
              <a:rPr lang="en-US" altLang="en-US" sz="1600" dirty="0">
                <a:solidFill>
                  <a:srgbClr val="262626"/>
                </a:solidFill>
                <a:latin typeface="+mj-ea"/>
              </a:rPr>
              <a:t> </a:t>
            </a:r>
            <a:r>
              <a:rPr lang="en-US" altLang="en-US" sz="1600" dirty="0" err="1">
                <a:solidFill>
                  <a:srgbClr val="262626"/>
                </a:solidFill>
                <a:latin typeface="+mj-ea"/>
              </a:rPr>
              <a:t>채무불이행자명부에</a:t>
            </a:r>
            <a:r>
              <a:rPr lang="en-US" altLang="en-US" sz="1600" dirty="0">
                <a:solidFill>
                  <a:srgbClr val="262626"/>
                </a:solidFill>
                <a:latin typeface="+mj-ea"/>
              </a:rPr>
              <a:t> </a:t>
            </a:r>
            <a:r>
              <a:rPr lang="en-US" altLang="en-US" sz="1600" dirty="0" err="1">
                <a:solidFill>
                  <a:srgbClr val="262626"/>
                </a:solidFill>
                <a:latin typeface="+mj-ea"/>
              </a:rPr>
              <a:t>등재되거나</a:t>
            </a:r>
            <a:r>
              <a:rPr lang="en-US" altLang="en-US" sz="1600" dirty="0">
                <a:solidFill>
                  <a:srgbClr val="262626"/>
                </a:solidFill>
                <a:latin typeface="+mj-ea"/>
              </a:rPr>
              <a:t>, </a:t>
            </a:r>
            <a:r>
              <a:rPr lang="en-US" altLang="en-US" sz="1600" dirty="0" err="1">
                <a:solidFill>
                  <a:srgbClr val="262626"/>
                </a:solidFill>
                <a:latin typeface="+mj-ea"/>
              </a:rPr>
              <a:t>은행연합회</a:t>
            </a:r>
            <a:r>
              <a:rPr lang="en-US" altLang="en-US" sz="1600" dirty="0">
                <a:solidFill>
                  <a:srgbClr val="262626"/>
                </a:solidFill>
                <a:latin typeface="+mj-ea"/>
              </a:rPr>
              <a:t> 등 </a:t>
            </a:r>
            <a:r>
              <a:rPr lang="en-US" altLang="en-US" sz="1600" dirty="0" err="1">
                <a:solidFill>
                  <a:srgbClr val="262626"/>
                </a:solidFill>
                <a:latin typeface="+mj-ea"/>
              </a:rPr>
              <a:t>신용정보집중기관에</a:t>
            </a:r>
            <a:r>
              <a:rPr lang="en-US" altLang="en-US" sz="1600" dirty="0">
                <a:solidFill>
                  <a:srgbClr val="262626"/>
                </a:solidFill>
                <a:latin typeface="+mj-ea"/>
              </a:rPr>
              <a:t> </a:t>
            </a:r>
            <a:r>
              <a:rPr lang="en-US" altLang="en-US" sz="1600" dirty="0" err="1">
                <a:solidFill>
                  <a:srgbClr val="262626"/>
                </a:solidFill>
                <a:latin typeface="+mj-ea"/>
              </a:rPr>
              <a:t>채무불이행자로</a:t>
            </a:r>
            <a:r>
              <a:rPr lang="en-US" altLang="en-US" sz="1600" dirty="0">
                <a:solidFill>
                  <a:srgbClr val="262626"/>
                </a:solidFill>
                <a:latin typeface="+mj-ea"/>
              </a:rPr>
              <a:t> </a:t>
            </a:r>
            <a:r>
              <a:rPr lang="en-US" altLang="en-US" sz="1600" dirty="0" err="1">
                <a:solidFill>
                  <a:srgbClr val="262626"/>
                </a:solidFill>
                <a:latin typeface="+mj-ea"/>
              </a:rPr>
              <a:t>등록된</a:t>
            </a:r>
            <a:r>
              <a:rPr lang="en-US" altLang="en-US" sz="1600" dirty="0">
                <a:solidFill>
                  <a:srgbClr val="262626"/>
                </a:solidFill>
                <a:latin typeface="+mj-ea"/>
              </a:rPr>
              <a:t> </a:t>
            </a:r>
            <a:r>
              <a:rPr lang="en-US" altLang="en-US" sz="1600" dirty="0" err="1">
                <a:solidFill>
                  <a:srgbClr val="262626"/>
                </a:solidFill>
                <a:latin typeface="+mj-ea"/>
              </a:rPr>
              <a:t>경우</a:t>
            </a:r>
            <a:endParaRPr lang="en-US" altLang="en-US" sz="1600" dirty="0">
              <a:solidFill>
                <a:srgbClr val="262626"/>
              </a:solidFill>
              <a:latin typeface="+mj-ea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en-US" sz="1200" dirty="0">
                <a:solidFill>
                  <a:srgbClr val="262626"/>
                </a:solidFill>
                <a:latin typeface="+mj-ea"/>
              </a:rPr>
              <a:t>         (단, </a:t>
            </a:r>
            <a:r>
              <a:rPr lang="en-US" altLang="en-US" sz="1200" dirty="0" err="1">
                <a:solidFill>
                  <a:srgbClr val="262626"/>
                </a:solidFill>
                <a:latin typeface="+mj-ea"/>
              </a:rPr>
              <a:t>회생인가</a:t>
            </a:r>
            <a:r>
              <a:rPr lang="en-US" altLang="en-US" sz="1200" dirty="0">
                <a:solidFill>
                  <a:srgbClr val="262626"/>
                </a:solidFill>
                <a:latin typeface="+mj-ea"/>
              </a:rPr>
              <a:t> </a:t>
            </a:r>
            <a:r>
              <a:rPr lang="en-US" altLang="en-US" sz="1200" dirty="0" err="1">
                <a:solidFill>
                  <a:srgbClr val="262626"/>
                </a:solidFill>
                <a:latin typeface="+mj-ea"/>
              </a:rPr>
              <a:t>받은</a:t>
            </a:r>
            <a:r>
              <a:rPr lang="en-US" altLang="en-US" sz="1200" dirty="0">
                <a:solidFill>
                  <a:srgbClr val="262626"/>
                </a:solidFill>
                <a:latin typeface="+mj-ea"/>
              </a:rPr>
              <a:t> </a:t>
            </a:r>
            <a:r>
              <a:rPr lang="en-US" altLang="en-US" sz="1200" dirty="0" err="1">
                <a:solidFill>
                  <a:srgbClr val="262626"/>
                </a:solidFill>
                <a:latin typeface="+mj-ea"/>
              </a:rPr>
              <a:t>기업</a:t>
            </a:r>
            <a:r>
              <a:rPr lang="en-US" altLang="en-US" sz="1200" dirty="0">
                <a:solidFill>
                  <a:srgbClr val="262626"/>
                </a:solidFill>
                <a:latin typeface="+mj-ea"/>
              </a:rPr>
              <a:t>, </a:t>
            </a:r>
            <a:r>
              <a:rPr lang="en-US" altLang="en-US" sz="1200" dirty="0" err="1">
                <a:solidFill>
                  <a:srgbClr val="262626"/>
                </a:solidFill>
                <a:latin typeface="+mj-ea"/>
              </a:rPr>
              <a:t>중소기업진흥공단</a:t>
            </a:r>
            <a:r>
              <a:rPr lang="en-US" altLang="en-US" sz="1200" dirty="0">
                <a:solidFill>
                  <a:srgbClr val="262626"/>
                </a:solidFill>
                <a:latin typeface="+mj-ea"/>
              </a:rPr>
              <a:t> </a:t>
            </a:r>
            <a:r>
              <a:rPr lang="en-US" altLang="en-US" sz="1200" dirty="0" err="1">
                <a:solidFill>
                  <a:srgbClr val="262626"/>
                </a:solidFill>
                <a:latin typeface="+mj-ea"/>
              </a:rPr>
              <a:t>등으로부터</a:t>
            </a:r>
            <a:r>
              <a:rPr lang="en-US" altLang="en-US" sz="1200" dirty="0">
                <a:solidFill>
                  <a:srgbClr val="262626"/>
                </a:solidFill>
                <a:latin typeface="+mj-ea"/>
              </a:rPr>
              <a:t> </a:t>
            </a:r>
            <a:r>
              <a:rPr lang="ko-KR" altLang="en-US" sz="1200" spc="-150" dirty="0">
                <a:solidFill>
                  <a:srgbClr val="262626"/>
                </a:solidFill>
                <a:latin typeface="+mj-ea"/>
              </a:rPr>
              <a:t>재</a:t>
            </a:r>
            <a:r>
              <a:rPr lang="en-US" altLang="en-US" sz="1200" spc="-150" dirty="0" err="1">
                <a:solidFill>
                  <a:srgbClr val="262626"/>
                </a:solidFill>
                <a:latin typeface="+mj-ea"/>
              </a:rPr>
              <a:t>창업자금을</a:t>
            </a:r>
            <a:r>
              <a:rPr lang="en-US" altLang="en-US" sz="1200" spc="-150" dirty="0">
                <a:solidFill>
                  <a:srgbClr val="262626"/>
                </a:solidFill>
                <a:latin typeface="+mj-ea"/>
              </a:rPr>
              <a:t> </a:t>
            </a:r>
            <a:r>
              <a:rPr lang="en-US" altLang="en-US" sz="1200" spc="-150" dirty="0" err="1">
                <a:solidFill>
                  <a:srgbClr val="262626"/>
                </a:solidFill>
                <a:latin typeface="+mj-ea"/>
              </a:rPr>
              <a:t>지원</a:t>
            </a:r>
            <a:r>
              <a:rPr lang="en-US" altLang="en-US" sz="1200" spc="-150" dirty="0">
                <a:solidFill>
                  <a:srgbClr val="262626"/>
                </a:solidFill>
                <a:latin typeface="+mj-ea"/>
              </a:rPr>
              <a:t> </a:t>
            </a:r>
            <a:r>
              <a:rPr lang="en-US" altLang="en-US" sz="1200" spc="-150" dirty="0" err="1">
                <a:solidFill>
                  <a:srgbClr val="262626"/>
                </a:solidFill>
                <a:latin typeface="+mj-ea"/>
              </a:rPr>
              <a:t>받은</a:t>
            </a:r>
            <a:r>
              <a:rPr lang="en-US" altLang="en-US" sz="1200" spc="-150" dirty="0">
                <a:solidFill>
                  <a:srgbClr val="262626"/>
                </a:solidFill>
                <a:latin typeface="+mj-ea"/>
              </a:rPr>
              <a:t> </a:t>
            </a:r>
            <a:r>
              <a:rPr lang="en-US" altLang="en-US" sz="1200" spc="-150" dirty="0" err="1">
                <a:solidFill>
                  <a:srgbClr val="262626"/>
                </a:solidFill>
                <a:latin typeface="+mj-ea"/>
              </a:rPr>
              <a:t>기업</a:t>
            </a:r>
            <a:r>
              <a:rPr lang="en-US" altLang="en-US" sz="1200" spc="-150" dirty="0">
                <a:solidFill>
                  <a:srgbClr val="262626"/>
                </a:solidFill>
                <a:latin typeface="+mj-ea"/>
              </a:rPr>
              <a:t> 등 </a:t>
            </a:r>
            <a:r>
              <a:rPr lang="en-US" altLang="en-US" sz="1200" spc="-150" dirty="0" err="1">
                <a:solidFill>
                  <a:srgbClr val="262626"/>
                </a:solidFill>
                <a:latin typeface="+mj-ea"/>
              </a:rPr>
              <a:t>정부·공공기관으로부터</a:t>
            </a:r>
            <a:r>
              <a:rPr lang="en-US" altLang="en-US" sz="1200" spc="-150" dirty="0">
                <a:solidFill>
                  <a:srgbClr val="262626"/>
                </a:solidFill>
                <a:latin typeface="+mj-ea"/>
              </a:rPr>
              <a:t> </a:t>
            </a:r>
            <a:r>
              <a:rPr lang="en-US" altLang="en-US" sz="1200" spc="-150" dirty="0" err="1">
                <a:solidFill>
                  <a:srgbClr val="262626"/>
                </a:solidFill>
                <a:latin typeface="+mj-ea"/>
              </a:rPr>
              <a:t>재기</a:t>
            </a:r>
            <a:r>
              <a:rPr lang="en-US" altLang="en-US" sz="1200" spc="-150" dirty="0">
                <a:solidFill>
                  <a:srgbClr val="262626"/>
                </a:solidFill>
                <a:latin typeface="+mj-ea"/>
              </a:rPr>
              <a:t> </a:t>
            </a:r>
            <a:r>
              <a:rPr lang="en-US" altLang="en-US" sz="1200" spc="-150" dirty="0" err="1">
                <a:solidFill>
                  <a:srgbClr val="262626"/>
                </a:solidFill>
                <a:latin typeface="+mj-ea"/>
              </a:rPr>
              <a:t>지원</a:t>
            </a:r>
            <a:r>
              <a:rPr lang="en-US" altLang="en-US" sz="1200" spc="-150" dirty="0">
                <a:solidFill>
                  <a:srgbClr val="262626"/>
                </a:solidFill>
                <a:latin typeface="+mj-ea"/>
              </a:rPr>
              <a:t> </a:t>
            </a:r>
            <a:r>
              <a:rPr lang="en-US" altLang="en-US" sz="1200" spc="-150" dirty="0" err="1">
                <a:solidFill>
                  <a:srgbClr val="262626"/>
                </a:solidFill>
                <a:latin typeface="+mj-ea"/>
              </a:rPr>
              <a:t>필요성을</a:t>
            </a:r>
            <a:r>
              <a:rPr lang="en-US" altLang="en-US" sz="1200" spc="-150" dirty="0">
                <a:solidFill>
                  <a:srgbClr val="262626"/>
                </a:solidFill>
                <a:latin typeface="+mj-ea"/>
              </a:rPr>
              <a:t> </a:t>
            </a:r>
            <a:r>
              <a:rPr lang="en-US" altLang="en-US" sz="1200" spc="-150" dirty="0" err="1">
                <a:solidFill>
                  <a:srgbClr val="262626"/>
                </a:solidFill>
                <a:latin typeface="+mj-ea"/>
              </a:rPr>
              <a:t>인정받은</a:t>
            </a:r>
            <a:r>
              <a:rPr lang="en-US" altLang="en-US" sz="1200" spc="-150" dirty="0">
                <a:solidFill>
                  <a:srgbClr val="262626"/>
                </a:solidFill>
                <a:latin typeface="+mj-ea"/>
              </a:rPr>
              <a:t> </a:t>
            </a:r>
            <a:r>
              <a:rPr lang="en-US" altLang="en-US" sz="1200" spc="-150" dirty="0" err="1">
                <a:solidFill>
                  <a:srgbClr val="262626"/>
                </a:solidFill>
                <a:latin typeface="+mj-ea"/>
              </a:rPr>
              <a:t>기업은</a:t>
            </a:r>
            <a:r>
              <a:rPr lang="en-US" altLang="en-US" sz="1200" spc="-150" dirty="0">
                <a:solidFill>
                  <a:srgbClr val="262626"/>
                </a:solidFill>
                <a:latin typeface="+mj-ea"/>
              </a:rPr>
              <a:t> </a:t>
            </a:r>
            <a:r>
              <a:rPr lang="en-US" altLang="en-US" sz="1200" spc="-150" dirty="0" err="1">
                <a:solidFill>
                  <a:srgbClr val="262626"/>
                </a:solidFill>
                <a:latin typeface="+mj-ea"/>
              </a:rPr>
              <a:t>예외</a:t>
            </a:r>
            <a:r>
              <a:rPr lang="en-US" altLang="en-US" sz="1200" spc="-150" dirty="0">
                <a:solidFill>
                  <a:srgbClr val="262626"/>
                </a:solidFill>
                <a:latin typeface="+mj-ea"/>
              </a:rPr>
              <a:t>)</a:t>
            </a:r>
          </a:p>
          <a:p>
            <a:pPr>
              <a:lnSpc>
                <a:spcPct val="150000"/>
              </a:lnSpc>
              <a:defRPr/>
            </a:pPr>
            <a:r>
              <a:rPr lang="ko-KR" altLang="en-US" sz="1600" dirty="0">
                <a:solidFill>
                  <a:srgbClr val="262626"/>
                </a:solidFill>
                <a:latin typeface="+mj-ea"/>
              </a:rPr>
              <a:t>   </a:t>
            </a:r>
            <a:r>
              <a:rPr lang="en-US" altLang="en-US" sz="1600" dirty="0">
                <a:solidFill>
                  <a:srgbClr val="262626"/>
                </a:solidFill>
                <a:latin typeface="+mj-ea"/>
              </a:rPr>
              <a:t>※</a:t>
            </a:r>
            <a:r>
              <a:rPr lang="ko-KR" altLang="en-US" sz="1600" dirty="0">
                <a:solidFill>
                  <a:srgbClr val="262626"/>
                </a:solidFill>
                <a:latin typeface="+mj-ea"/>
              </a:rPr>
              <a:t> </a:t>
            </a:r>
            <a:r>
              <a:rPr lang="en-US" altLang="en-US" sz="1600" dirty="0" err="1">
                <a:solidFill>
                  <a:srgbClr val="262626"/>
                </a:solidFill>
                <a:latin typeface="+mj-ea"/>
              </a:rPr>
              <a:t>파산·회생절차·개인회생절차의</a:t>
            </a:r>
            <a:r>
              <a:rPr lang="en-US" altLang="en-US" sz="1600" dirty="0">
                <a:solidFill>
                  <a:srgbClr val="262626"/>
                </a:solidFill>
                <a:latin typeface="+mj-ea"/>
              </a:rPr>
              <a:t> </a:t>
            </a:r>
            <a:r>
              <a:rPr lang="en-US" altLang="en-US" sz="1600" dirty="0" err="1">
                <a:solidFill>
                  <a:srgbClr val="262626"/>
                </a:solidFill>
                <a:latin typeface="+mj-ea"/>
              </a:rPr>
              <a:t>개시</a:t>
            </a:r>
            <a:r>
              <a:rPr lang="en-US" altLang="en-US" sz="1600" dirty="0">
                <a:solidFill>
                  <a:srgbClr val="262626"/>
                </a:solidFill>
                <a:latin typeface="+mj-ea"/>
              </a:rPr>
              <a:t> </a:t>
            </a:r>
            <a:r>
              <a:rPr lang="en-US" altLang="en-US" sz="1600" dirty="0" err="1">
                <a:solidFill>
                  <a:srgbClr val="262626"/>
                </a:solidFill>
                <a:latin typeface="+mj-ea"/>
              </a:rPr>
              <a:t>신청이</a:t>
            </a:r>
            <a:r>
              <a:rPr lang="en-US" altLang="en-US" sz="1600" dirty="0">
                <a:solidFill>
                  <a:srgbClr val="262626"/>
                </a:solidFill>
                <a:latin typeface="+mj-ea"/>
              </a:rPr>
              <a:t> </a:t>
            </a:r>
            <a:r>
              <a:rPr lang="en-US" altLang="en-US" sz="1600" dirty="0" err="1">
                <a:solidFill>
                  <a:srgbClr val="262626"/>
                </a:solidFill>
                <a:latin typeface="+mj-ea"/>
              </a:rPr>
              <a:t>이루어진</a:t>
            </a:r>
            <a:r>
              <a:rPr lang="en-US" altLang="en-US" sz="1600" dirty="0">
                <a:solidFill>
                  <a:srgbClr val="262626"/>
                </a:solidFill>
                <a:latin typeface="+mj-ea"/>
              </a:rPr>
              <a:t> </a:t>
            </a:r>
            <a:r>
              <a:rPr lang="en-US" altLang="en-US" sz="1600" dirty="0" err="1">
                <a:solidFill>
                  <a:srgbClr val="262626"/>
                </a:solidFill>
                <a:latin typeface="+mj-ea"/>
              </a:rPr>
              <a:t>경우</a:t>
            </a:r>
            <a:endParaRPr lang="en-US" altLang="en-US" sz="1600" dirty="0">
              <a:solidFill>
                <a:srgbClr val="262626"/>
              </a:solidFill>
              <a:latin typeface="+mj-ea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en-US" sz="1200" dirty="0">
                <a:solidFill>
                  <a:srgbClr val="262626"/>
                </a:solidFill>
                <a:latin typeface="+mj-ea"/>
              </a:rPr>
              <a:t>         (단, </a:t>
            </a:r>
            <a:r>
              <a:rPr lang="en-US" altLang="en-US" sz="1200" dirty="0" err="1">
                <a:solidFill>
                  <a:srgbClr val="262626"/>
                </a:solidFill>
                <a:latin typeface="+mj-ea"/>
              </a:rPr>
              <a:t>법원의</a:t>
            </a:r>
            <a:r>
              <a:rPr lang="en-US" altLang="en-US" sz="1200" dirty="0">
                <a:solidFill>
                  <a:srgbClr val="262626"/>
                </a:solidFill>
                <a:latin typeface="+mj-ea"/>
              </a:rPr>
              <a:t> </a:t>
            </a:r>
            <a:r>
              <a:rPr lang="en-US" altLang="en-US" sz="1200" dirty="0" err="1">
                <a:solidFill>
                  <a:srgbClr val="262626"/>
                </a:solidFill>
                <a:latin typeface="+mj-ea"/>
              </a:rPr>
              <a:t>인가를</a:t>
            </a:r>
            <a:r>
              <a:rPr lang="en-US" altLang="en-US" sz="1200" dirty="0">
                <a:solidFill>
                  <a:srgbClr val="262626"/>
                </a:solidFill>
                <a:latin typeface="+mj-ea"/>
              </a:rPr>
              <a:t> </a:t>
            </a:r>
            <a:r>
              <a:rPr lang="en-US" altLang="en-US" sz="1200" dirty="0" err="1">
                <a:solidFill>
                  <a:srgbClr val="262626"/>
                </a:solidFill>
                <a:latin typeface="+mj-ea"/>
              </a:rPr>
              <a:t>받은</a:t>
            </a:r>
            <a:r>
              <a:rPr lang="en-US" altLang="en-US" sz="1200" dirty="0">
                <a:solidFill>
                  <a:srgbClr val="262626"/>
                </a:solidFill>
                <a:latin typeface="+mj-ea"/>
              </a:rPr>
              <a:t> </a:t>
            </a:r>
            <a:r>
              <a:rPr lang="en-US" altLang="en-US" sz="1200" dirty="0" err="1">
                <a:solidFill>
                  <a:srgbClr val="262626"/>
                </a:solidFill>
                <a:latin typeface="+mj-ea"/>
              </a:rPr>
              <a:t>회생계획</a:t>
            </a:r>
            <a:r>
              <a:rPr lang="en-US" altLang="en-US" sz="1200" dirty="0">
                <a:solidFill>
                  <a:srgbClr val="262626"/>
                </a:solidFill>
                <a:latin typeface="+mj-ea"/>
              </a:rPr>
              <a:t> </a:t>
            </a:r>
            <a:r>
              <a:rPr lang="en-US" altLang="en-US" sz="1200" dirty="0" err="1">
                <a:solidFill>
                  <a:srgbClr val="262626"/>
                </a:solidFill>
                <a:latin typeface="+mj-ea"/>
              </a:rPr>
              <a:t>또는</a:t>
            </a:r>
            <a:r>
              <a:rPr lang="en-US" altLang="en-US" sz="1200" dirty="0">
                <a:solidFill>
                  <a:srgbClr val="262626"/>
                </a:solidFill>
                <a:latin typeface="+mj-ea"/>
              </a:rPr>
              <a:t> </a:t>
            </a:r>
            <a:r>
              <a:rPr lang="en-US" altLang="en-US" sz="1200" dirty="0" err="1">
                <a:solidFill>
                  <a:srgbClr val="262626"/>
                </a:solidFill>
                <a:latin typeface="+mj-ea"/>
              </a:rPr>
              <a:t>변제계획에</a:t>
            </a:r>
            <a:r>
              <a:rPr lang="en-US" altLang="en-US" sz="1200" dirty="0">
                <a:solidFill>
                  <a:srgbClr val="262626"/>
                </a:solidFill>
                <a:latin typeface="+mj-ea"/>
              </a:rPr>
              <a:t> </a:t>
            </a:r>
            <a:r>
              <a:rPr lang="en-US" altLang="en-US" sz="1200" dirty="0" err="1">
                <a:solidFill>
                  <a:srgbClr val="262626"/>
                </a:solidFill>
                <a:latin typeface="+mj-ea"/>
              </a:rPr>
              <a:t>따른</a:t>
            </a:r>
            <a:r>
              <a:rPr lang="en-US" altLang="en-US" sz="1200" dirty="0">
                <a:solidFill>
                  <a:srgbClr val="262626"/>
                </a:solidFill>
                <a:latin typeface="+mj-ea"/>
              </a:rPr>
              <a:t> </a:t>
            </a:r>
            <a:r>
              <a:rPr lang="en-US" altLang="en-US" sz="1200" dirty="0" err="1">
                <a:solidFill>
                  <a:srgbClr val="262626"/>
                </a:solidFill>
                <a:latin typeface="+mj-ea"/>
              </a:rPr>
              <a:t>채무변제를</a:t>
            </a:r>
            <a:r>
              <a:rPr lang="en-US" altLang="en-US" sz="1200" dirty="0">
                <a:solidFill>
                  <a:srgbClr val="262626"/>
                </a:solidFill>
                <a:latin typeface="+mj-ea"/>
              </a:rPr>
              <a:t> </a:t>
            </a:r>
            <a:r>
              <a:rPr lang="en-US" altLang="en-US" sz="1200" dirty="0" err="1">
                <a:solidFill>
                  <a:srgbClr val="262626"/>
                </a:solidFill>
                <a:latin typeface="+mj-ea"/>
              </a:rPr>
              <a:t>정상적으로</a:t>
            </a:r>
            <a:r>
              <a:rPr lang="en-US" altLang="en-US" sz="1200" dirty="0">
                <a:solidFill>
                  <a:srgbClr val="262626"/>
                </a:solidFill>
                <a:latin typeface="+mj-ea"/>
              </a:rPr>
              <a:t> </a:t>
            </a:r>
            <a:r>
              <a:rPr lang="en-US" altLang="en-US" sz="1200" dirty="0" err="1">
                <a:solidFill>
                  <a:srgbClr val="262626"/>
                </a:solidFill>
                <a:latin typeface="+mj-ea"/>
              </a:rPr>
              <a:t>이행하고</a:t>
            </a:r>
            <a:r>
              <a:rPr lang="en-US" altLang="en-US" sz="1200" dirty="0">
                <a:solidFill>
                  <a:srgbClr val="262626"/>
                </a:solidFill>
                <a:latin typeface="+mj-ea"/>
              </a:rPr>
              <a:t> </a:t>
            </a:r>
            <a:r>
              <a:rPr lang="en-US" altLang="en-US" sz="1200" dirty="0" err="1">
                <a:solidFill>
                  <a:srgbClr val="262626"/>
                </a:solidFill>
                <a:latin typeface="+mj-ea"/>
              </a:rPr>
              <a:t>있는</a:t>
            </a:r>
            <a:r>
              <a:rPr lang="en-US" altLang="en-US" sz="1200" dirty="0">
                <a:solidFill>
                  <a:srgbClr val="262626"/>
                </a:solidFill>
                <a:latin typeface="+mj-ea"/>
              </a:rPr>
              <a:t> </a:t>
            </a:r>
            <a:r>
              <a:rPr lang="en-US" altLang="en-US" sz="1200" dirty="0" err="1">
                <a:solidFill>
                  <a:srgbClr val="262626"/>
                </a:solidFill>
                <a:latin typeface="+mj-ea"/>
              </a:rPr>
              <a:t>경우는</a:t>
            </a:r>
            <a:r>
              <a:rPr lang="en-US" altLang="en-US" sz="1200" dirty="0">
                <a:solidFill>
                  <a:srgbClr val="262626"/>
                </a:solidFill>
                <a:latin typeface="+mj-ea"/>
              </a:rPr>
              <a:t> </a:t>
            </a:r>
            <a:r>
              <a:rPr lang="en-US" altLang="en-US" sz="1200" dirty="0" err="1">
                <a:solidFill>
                  <a:srgbClr val="262626"/>
                </a:solidFill>
                <a:latin typeface="+mj-ea"/>
              </a:rPr>
              <a:t>예외로</a:t>
            </a:r>
            <a:r>
              <a:rPr lang="en-US" altLang="en-US" sz="1200" dirty="0">
                <a:solidFill>
                  <a:srgbClr val="262626"/>
                </a:solidFill>
                <a:latin typeface="+mj-ea"/>
              </a:rPr>
              <a:t> </a:t>
            </a:r>
            <a:r>
              <a:rPr lang="en-US" altLang="en-US" sz="1200" dirty="0" err="1">
                <a:solidFill>
                  <a:srgbClr val="262626"/>
                </a:solidFill>
                <a:latin typeface="+mj-ea"/>
              </a:rPr>
              <a:t>한다</a:t>
            </a:r>
            <a:r>
              <a:rPr lang="en-US" altLang="en-US" sz="1200" dirty="0">
                <a:solidFill>
                  <a:srgbClr val="262626"/>
                </a:solidFill>
                <a:latin typeface="+mj-ea"/>
              </a:rPr>
              <a:t>)</a:t>
            </a:r>
          </a:p>
          <a:p>
            <a:pPr>
              <a:lnSpc>
                <a:spcPct val="150000"/>
              </a:lnSpc>
              <a:defRPr/>
            </a:pPr>
            <a:r>
              <a:rPr lang="ko-KR" altLang="en-US" sz="1600" dirty="0">
                <a:solidFill>
                  <a:srgbClr val="262626"/>
                </a:solidFill>
                <a:latin typeface="+mj-ea"/>
              </a:rPr>
              <a:t>   </a:t>
            </a:r>
            <a:r>
              <a:rPr lang="en-US" altLang="en-US" sz="1600" dirty="0">
                <a:solidFill>
                  <a:srgbClr val="262626"/>
                </a:solidFill>
                <a:latin typeface="+mj-ea"/>
              </a:rPr>
              <a:t>※</a:t>
            </a:r>
            <a:r>
              <a:rPr lang="ko-KR" altLang="en-US" sz="1600" dirty="0">
                <a:solidFill>
                  <a:srgbClr val="262626"/>
                </a:solidFill>
                <a:latin typeface="+mj-ea"/>
              </a:rPr>
              <a:t> </a:t>
            </a:r>
            <a:r>
              <a:rPr lang="en-US" altLang="en-US" sz="1600" dirty="0" err="1">
                <a:solidFill>
                  <a:srgbClr val="262626"/>
                </a:solidFill>
                <a:latin typeface="+mj-ea"/>
              </a:rPr>
              <a:t>최근</a:t>
            </a:r>
            <a:r>
              <a:rPr lang="en-US" altLang="en-US" sz="1600" dirty="0">
                <a:solidFill>
                  <a:srgbClr val="262626"/>
                </a:solidFill>
                <a:latin typeface="+mj-ea"/>
              </a:rPr>
              <a:t> </a:t>
            </a:r>
            <a:r>
              <a:rPr lang="en-US" altLang="en-US" sz="1600" dirty="0" err="1">
                <a:solidFill>
                  <a:srgbClr val="262626"/>
                </a:solidFill>
                <a:latin typeface="+mj-ea"/>
              </a:rPr>
              <a:t>결산</a:t>
            </a:r>
            <a:r>
              <a:rPr lang="en-US" altLang="en-US" sz="1600" dirty="0">
                <a:solidFill>
                  <a:srgbClr val="262626"/>
                </a:solidFill>
                <a:latin typeface="+mj-ea"/>
              </a:rPr>
              <a:t> </a:t>
            </a:r>
            <a:r>
              <a:rPr lang="en-US" altLang="en-US" sz="1600" dirty="0" err="1">
                <a:solidFill>
                  <a:srgbClr val="262626"/>
                </a:solidFill>
                <a:latin typeface="+mj-ea"/>
              </a:rPr>
              <a:t>기준</a:t>
            </a:r>
            <a:r>
              <a:rPr lang="en-US" altLang="en-US" sz="1600" dirty="0">
                <a:solidFill>
                  <a:srgbClr val="262626"/>
                </a:solidFill>
                <a:latin typeface="+mj-ea"/>
              </a:rPr>
              <a:t> </a:t>
            </a:r>
            <a:r>
              <a:rPr lang="en-US" altLang="en-US" sz="1600" dirty="0" err="1">
                <a:solidFill>
                  <a:srgbClr val="262626"/>
                </a:solidFill>
                <a:latin typeface="+mj-ea"/>
              </a:rPr>
              <a:t>자본전액잠식</a:t>
            </a:r>
            <a:endParaRPr lang="en-US" altLang="en-US" sz="1600" dirty="0">
              <a:solidFill>
                <a:srgbClr val="262626"/>
              </a:solidFill>
              <a:latin typeface="+mj-ea"/>
            </a:endParaRPr>
          </a:p>
          <a:p>
            <a:pPr>
              <a:lnSpc>
                <a:spcPct val="150000"/>
              </a:lnSpc>
              <a:defRPr/>
            </a:pPr>
            <a:r>
              <a:rPr lang="ko-KR" altLang="en-US" sz="1600" dirty="0">
                <a:solidFill>
                  <a:srgbClr val="262626"/>
                </a:solidFill>
                <a:latin typeface="+mj-ea"/>
              </a:rPr>
              <a:t>   </a:t>
            </a:r>
            <a:r>
              <a:rPr lang="en-US" altLang="en-US" sz="1600" dirty="0">
                <a:solidFill>
                  <a:srgbClr val="262626"/>
                </a:solidFill>
                <a:latin typeface="+mj-ea"/>
              </a:rPr>
              <a:t>※</a:t>
            </a:r>
            <a:r>
              <a:rPr lang="ko-KR" altLang="en-US" sz="1600" dirty="0">
                <a:solidFill>
                  <a:srgbClr val="262626"/>
                </a:solidFill>
                <a:latin typeface="+mj-ea"/>
              </a:rPr>
              <a:t> </a:t>
            </a:r>
            <a:r>
              <a:rPr lang="en-US" altLang="en-US" sz="1600" dirty="0" err="1">
                <a:solidFill>
                  <a:srgbClr val="262626"/>
                </a:solidFill>
                <a:latin typeface="+mj-ea"/>
              </a:rPr>
              <a:t>외부감사</a:t>
            </a:r>
            <a:r>
              <a:rPr lang="en-US" altLang="en-US" sz="1600" dirty="0">
                <a:solidFill>
                  <a:srgbClr val="262626"/>
                </a:solidFill>
                <a:latin typeface="+mj-ea"/>
              </a:rPr>
              <a:t> </a:t>
            </a:r>
            <a:r>
              <a:rPr lang="en-US" altLang="en-US" sz="1600" dirty="0" err="1">
                <a:solidFill>
                  <a:srgbClr val="262626"/>
                </a:solidFill>
                <a:latin typeface="+mj-ea"/>
              </a:rPr>
              <a:t>기업의</a:t>
            </a:r>
            <a:r>
              <a:rPr lang="en-US" altLang="en-US" sz="1600" dirty="0">
                <a:solidFill>
                  <a:srgbClr val="262626"/>
                </a:solidFill>
                <a:latin typeface="+mj-ea"/>
              </a:rPr>
              <a:t> </a:t>
            </a:r>
            <a:r>
              <a:rPr lang="en-US" altLang="en-US" sz="1600" dirty="0" err="1">
                <a:solidFill>
                  <a:srgbClr val="262626"/>
                </a:solidFill>
                <a:latin typeface="+mj-ea"/>
              </a:rPr>
              <a:t>경우</a:t>
            </a:r>
            <a:r>
              <a:rPr lang="en-US" altLang="en-US" sz="1600" dirty="0">
                <a:solidFill>
                  <a:srgbClr val="262626"/>
                </a:solidFill>
                <a:latin typeface="+mj-ea"/>
              </a:rPr>
              <a:t> </a:t>
            </a:r>
            <a:r>
              <a:rPr lang="en-US" altLang="en-US" sz="1600" dirty="0" err="1">
                <a:solidFill>
                  <a:srgbClr val="262626"/>
                </a:solidFill>
                <a:latin typeface="+mj-ea"/>
              </a:rPr>
              <a:t>최근</a:t>
            </a:r>
            <a:r>
              <a:rPr lang="en-US" altLang="en-US" sz="1600" dirty="0">
                <a:solidFill>
                  <a:srgbClr val="262626"/>
                </a:solidFill>
                <a:latin typeface="+mj-ea"/>
              </a:rPr>
              <a:t> </a:t>
            </a:r>
            <a:r>
              <a:rPr lang="en-US" altLang="en-US" sz="1600" dirty="0" err="1">
                <a:solidFill>
                  <a:srgbClr val="262626"/>
                </a:solidFill>
                <a:latin typeface="+mj-ea"/>
              </a:rPr>
              <a:t>연도</a:t>
            </a:r>
            <a:r>
              <a:rPr lang="en-US" altLang="en-US" sz="1600" dirty="0">
                <a:solidFill>
                  <a:srgbClr val="262626"/>
                </a:solidFill>
                <a:latin typeface="+mj-ea"/>
              </a:rPr>
              <a:t> </a:t>
            </a:r>
            <a:r>
              <a:rPr lang="en-US" altLang="en-US" sz="1600" dirty="0" err="1">
                <a:solidFill>
                  <a:srgbClr val="262626"/>
                </a:solidFill>
                <a:latin typeface="+mj-ea"/>
              </a:rPr>
              <a:t>결산감사</a:t>
            </a:r>
            <a:r>
              <a:rPr lang="en-US" altLang="en-US" sz="1600" dirty="0">
                <a:solidFill>
                  <a:srgbClr val="262626"/>
                </a:solidFill>
                <a:latin typeface="+mj-ea"/>
              </a:rPr>
              <a:t> </a:t>
            </a:r>
            <a:r>
              <a:rPr lang="en-US" altLang="en-US" sz="1600" dirty="0" err="1">
                <a:solidFill>
                  <a:srgbClr val="262626"/>
                </a:solidFill>
                <a:latin typeface="+mj-ea"/>
              </a:rPr>
              <a:t>의견이</a:t>
            </a:r>
            <a:r>
              <a:rPr lang="en-US" altLang="en-US" sz="1600" dirty="0">
                <a:solidFill>
                  <a:srgbClr val="262626"/>
                </a:solidFill>
                <a:latin typeface="+mj-ea"/>
              </a:rPr>
              <a:t> “</a:t>
            </a:r>
            <a:r>
              <a:rPr lang="en-US" altLang="en-US" sz="1600" dirty="0" err="1">
                <a:solidFill>
                  <a:srgbClr val="262626"/>
                </a:solidFill>
                <a:latin typeface="+mj-ea"/>
              </a:rPr>
              <a:t>의견거절</a:t>
            </a:r>
            <a:r>
              <a:rPr lang="en-US" altLang="en-US" sz="1600" dirty="0">
                <a:solidFill>
                  <a:srgbClr val="262626"/>
                </a:solidFill>
                <a:latin typeface="+mj-ea"/>
              </a:rPr>
              <a:t>” </a:t>
            </a:r>
            <a:r>
              <a:rPr lang="en-US" altLang="en-US" sz="1600" dirty="0" err="1">
                <a:solidFill>
                  <a:srgbClr val="262626"/>
                </a:solidFill>
                <a:latin typeface="+mj-ea"/>
              </a:rPr>
              <a:t>또는</a:t>
            </a:r>
            <a:r>
              <a:rPr lang="en-US" altLang="en-US" sz="1600" dirty="0">
                <a:solidFill>
                  <a:srgbClr val="262626"/>
                </a:solidFill>
                <a:latin typeface="+mj-ea"/>
              </a:rPr>
              <a:t> “</a:t>
            </a:r>
            <a:r>
              <a:rPr lang="en-US" altLang="en-US" sz="1600" dirty="0" err="1">
                <a:solidFill>
                  <a:srgbClr val="262626"/>
                </a:solidFill>
                <a:latin typeface="+mj-ea"/>
              </a:rPr>
              <a:t>부적정</a:t>
            </a:r>
            <a:r>
              <a:rPr lang="en-US" altLang="en-US" sz="1600" dirty="0">
                <a:solidFill>
                  <a:srgbClr val="262626"/>
                </a:solidFill>
                <a:latin typeface="+mj-ea"/>
              </a:rPr>
              <a:t>”</a:t>
            </a:r>
          </a:p>
        </p:txBody>
      </p:sp>
      <p:grpSp>
        <p:nvGrpSpPr>
          <p:cNvPr id="26" name="그룹 8">
            <a:extLst>
              <a:ext uri="{FF2B5EF4-FFF2-40B4-BE49-F238E27FC236}">
                <a16:creationId xmlns:a16="http://schemas.microsoft.com/office/drawing/2014/main" id="{689E4772-7001-4C54-BBB0-731E63BB0F64}"/>
              </a:ext>
            </a:extLst>
          </p:cNvPr>
          <p:cNvGrpSpPr/>
          <p:nvPr/>
        </p:nvGrpSpPr>
        <p:grpSpPr>
          <a:xfrm>
            <a:off x="10739248" y="1197441"/>
            <a:ext cx="809816" cy="820407"/>
            <a:chOff x="9492343" y="656921"/>
            <a:chExt cx="809816" cy="820407"/>
          </a:xfrm>
        </p:grpSpPr>
        <p:sp>
          <p:nvSpPr>
            <p:cNvPr id="27" name="달 7">
              <a:extLst>
                <a:ext uri="{FF2B5EF4-FFF2-40B4-BE49-F238E27FC236}">
                  <a16:creationId xmlns:a16="http://schemas.microsoft.com/office/drawing/2014/main" id="{31C92D6E-FCC6-415C-B0AF-96E5773D97A5}"/>
                </a:ext>
              </a:extLst>
            </p:cNvPr>
            <p:cNvSpPr/>
            <p:nvPr/>
          </p:nvSpPr>
          <p:spPr>
            <a:xfrm flipH="1">
              <a:off x="9569886" y="1061829"/>
              <a:ext cx="256903" cy="415499"/>
            </a:xfrm>
            <a:prstGeom prst="moon">
              <a:avLst>
                <a:gd name="adj" fmla="val 50000"/>
              </a:avLst>
            </a:prstGeom>
            <a:solidFill>
              <a:srgbClr val="FF7C80"/>
            </a:solidFill>
            <a:ln w="12700" cap="flat" cmpd="sng" algn="ctr">
              <a:noFill/>
              <a:prstDash val="solid"/>
              <a:miter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28" name="타원 6">
              <a:extLst>
                <a:ext uri="{FF2B5EF4-FFF2-40B4-BE49-F238E27FC236}">
                  <a16:creationId xmlns:a16="http://schemas.microsoft.com/office/drawing/2014/main" id="{09E8DE2C-AEDF-419F-B30E-37176122BA50}"/>
                </a:ext>
              </a:extLst>
            </p:cNvPr>
            <p:cNvSpPr/>
            <p:nvPr/>
          </p:nvSpPr>
          <p:spPr>
            <a:xfrm>
              <a:off x="9492343" y="656921"/>
              <a:ext cx="809816" cy="809816"/>
            </a:xfrm>
            <a:prstGeom prst="ellipse">
              <a:avLst/>
            </a:prstGeom>
            <a:solidFill>
              <a:srgbClr val="FF7C80"/>
            </a:solidFill>
            <a:ln w="12700" cap="flat" cmpd="sng" algn="ctr">
              <a:noFill/>
              <a:prstDash val="solid"/>
              <a:miter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야놀자 야체 B"/>
                  <a:ea typeface="야놀자 야체 B"/>
                  <a:cs typeface="+mn-cs"/>
                </a:rPr>
                <a:t>기관</a:t>
              </a:r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137ECD1E-CEC4-4E89-87CA-C38AEC30001B}"/>
              </a:ext>
            </a:extLst>
          </p:cNvPr>
          <p:cNvSpPr txBox="1"/>
          <p:nvPr/>
        </p:nvSpPr>
        <p:spPr>
          <a:xfrm>
            <a:off x="399062" y="1293126"/>
            <a:ext cx="35670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b="1" dirty="0">
                <a:solidFill>
                  <a:srgbClr val="393939"/>
                </a:solidFill>
                <a:latin typeface="+mn-ea"/>
                <a:ea typeface="나눔스퀘어 Light"/>
              </a:rPr>
              <a:t>신청 제한 사항</a:t>
            </a:r>
            <a:r>
              <a:rPr lang="en-US" altLang="ko-KR" sz="2800" b="1" dirty="0">
                <a:solidFill>
                  <a:srgbClr val="393939"/>
                </a:solidFill>
                <a:latin typeface="+mn-ea"/>
                <a:ea typeface="나눔스퀘어 Light"/>
              </a:rPr>
              <a:t>(</a:t>
            </a:r>
            <a:r>
              <a:rPr lang="ko-KR" altLang="en-US" sz="2800" b="1" dirty="0">
                <a:solidFill>
                  <a:srgbClr val="393939"/>
                </a:solidFill>
                <a:latin typeface="+mn-ea"/>
                <a:ea typeface="나눔스퀘어 Light"/>
              </a:rPr>
              <a:t>기관</a:t>
            </a:r>
            <a:r>
              <a:rPr lang="en-US" altLang="ko-KR" sz="2800" b="1" dirty="0">
                <a:solidFill>
                  <a:srgbClr val="393939"/>
                </a:solidFill>
                <a:latin typeface="+mn-ea"/>
                <a:ea typeface="나눔스퀘어 Light"/>
              </a:rPr>
              <a:t>)</a:t>
            </a:r>
            <a:endParaRPr lang="ko-KR" altLang="en-US" sz="2800" b="1" dirty="0">
              <a:solidFill>
                <a:srgbClr val="393939"/>
              </a:solidFill>
              <a:latin typeface="+mn-ea"/>
              <a:ea typeface="나눔스퀘어 Light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ADCD8889-A427-4089-898F-B86EE57A24D5}"/>
              </a:ext>
            </a:extLst>
          </p:cNvPr>
          <p:cNvSpPr/>
          <p:nvPr/>
        </p:nvSpPr>
        <p:spPr>
          <a:xfrm>
            <a:off x="0" y="0"/>
            <a:ext cx="12192000" cy="1076960"/>
          </a:xfrm>
          <a:prstGeom prst="rect">
            <a:avLst/>
          </a:prstGeom>
          <a:solidFill>
            <a:srgbClr val="1E325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85001D-2E9B-406C-A70F-C333D07CF5A1}"/>
              </a:ext>
            </a:extLst>
          </p:cNvPr>
          <p:cNvSpPr txBox="1"/>
          <p:nvPr/>
        </p:nvSpPr>
        <p:spPr>
          <a:xfrm>
            <a:off x="875104" y="237378"/>
            <a:ext cx="21932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신청 방법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F935EF-88E2-45C5-AE18-E0AC52EC763D}"/>
              </a:ext>
            </a:extLst>
          </p:cNvPr>
          <p:cNvSpPr txBox="1"/>
          <p:nvPr/>
        </p:nvSpPr>
        <p:spPr>
          <a:xfrm>
            <a:off x="132080" y="252767"/>
            <a:ext cx="7707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Part 4, </a:t>
            </a:r>
            <a:endParaRPr kumimoji="0" lang="ko-KR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A3A3331E-2206-4D05-BE35-D0C95BDD475C}"/>
              </a:ext>
            </a:extLst>
          </p:cNvPr>
          <p:cNvSpPr/>
          <p:nvPr/>
        </p:nvSpPr>
        <p:spPr>
          <a:xfrm>
            <a:off x="132080" y="1320736"/>
            <a:ext cx="108000" cy="468000"/>
          </a:xfrm>
          <a:prstGeom prst="rect">
            <a:avLst/>
          </a:prstGeom>
          <a:solidFill>
            <a:srgbClr val="1E325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나눔스퀘어 Ligh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459524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>
            <a:extLst>
              <a:ext uri="{FF2B5EF4-FFF2-40B4-BE49-F238E27FC236}">
                <a16:creationId xmlns:a16="http://schemas.microsoft.com/office/drawing/2014/main" id="{DD7BFECA-28C8-4A6C-882F-B0B6C2B927F1}"/>
              </a:ext>
            </a:extLst>
          </p:cNvPr>
          <p:cNvGrpSpPr/>
          <p:nvPr/>
        </p:nvGrpSpPr>
        <p:grpSpPr>
          <a:xfrm>
            <a:off x="1206606" y="2107331"/>
            <a:ext cx="9958140" cy="3581384"/>
            <a:chOff x="878750" y="2125527"/>
            <a:chExt cx="9031013" cy="3227054"/>
          </a:xfrm>
        </p:grpSpPr>
        <p:sp>
          <p:nvSpPr>
            <p:cNvPr id="5" name="자유형: 도형 17">
              <a:extLst>
                <a:ext uri="{FF2B5EF4-FFF2-40B4-BE49-F238E27FC236}">
                  <a16:creationId xmlns:a16="http://schemas.microsoft.com/office/drawing/2014/main" id="{C0ABD067-3A06-48B0-AA7D-B5A8F0883A70}"/>
                </a:ext>
              </a:extLst>
            </p:cNvPr>
            <p:cNvSpPr/>
            <p:nvPr/>
          </p:nvSpPr>
          <p:spPr>
            <a:xfrm>
              <a:off x="878750" y="3525033"/>
              <a:ext cx="1564332" cy="378246"/>
            </a:xfrm>
            <a:custGeom>
              <a:avLst/>
              <a:gdLst>
                <a:gd name="connsiteX0" fmla="*/ 953645 w 1778472"/>
                <a:gd name="connsiteY0" fmla="*/ 0 h 550417"/>
                <a:gd name="connsiteX1" fmla="*/ 1108300 w 1778472"/>
                <a:gd name="connsiteY1" fmla="*/ 248575 h 550417"/>
                <a:gd name="connsiteX2" fmla="*/ 1740024 w 1778472"/>
                <a:gd name="connsiteY2" fmla="*/ 248575 h 550417"/>
                <a:gd name="connsiteX3" fmla="*/ 1778472 w 1778472"/>
                <a:gd name="connsiteY3" fmla="*/ 256337 h 550417"/>
                <a:gd name="connsiteX4" fmla="*/ 1778472 w 1778472"/>
                <a:gd name="connsiteY4" fmla="*/ 542655 h 550417"/>
                <a:gd name="connsiteX5" fmla="*/ 1740023 w 1778472"/>
                <a:gd name="connsiteY5" fmla="*/ 550417 h 550417"/>
                <a:gd name="connsiteX6" fmla="*/ 150921 w 1778472"/>
                <a:gd name="connsiteY6" fmla="*/ 550416 h 550417"/>
                <a:gd name="connsiteX7" fmla="*/ 11860 w 1778472"/>
                <a:gd name="connsiteY7" fmla="*/ 458240 h 550417"/>
                <a:gd name="connsiteX8" fmla="*/ 0 w 1778472"/>
                <a:gd name="connsiteY8" fmla="*/ 399496 h 550417"/>
                <a:gd name="connsiteX9" fmla="*/ 11860 w 1778472"/>
                <a:gd name="connsiteY9" fmla="*/ 340751 h 550417"/>
                <a:gd name="connsiteX10" fmla="*/ 150921 w 1778472"/>
                <a:gd name="connsiteY10" fmla="*/ 248575 h 550417"/>
                <a:gd name="connsiteX11" fmla="*/ 798990 w 1778472"/>
                <a:gd name="connsiteY11" fmla="*/ 248575 h 55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78472" h="550417">
                  <a:moveTo>
                    <a:pt x="953645" y="0"/>
                  </a:moveTo>
                  <a:lnTo>
                    <a:pt x="1108300" y="248575"/>
                  </a:lnTo>
                  <a:lnTo>
                    <a:pt x="1740024" y="248575"/>
                  </a:lnTo>
                  <a:lnTo>
                    <a:pt x="1778472" y="256337"/>
                  </a:lnTo>
                  <a:lnTo>
                    <a:pt x="1778472" y="542655"/>
                  </a:lnTo>
                  <a:lnTo>
                    <a:pt x="1740023" y="550417"/>
                  </a:lnTo>
                  <a:lnTo>
                    <a:pt x="150921" y="550416"/>
                  </a:lnTo>
                  <a:cubicBezTo>
                    <a:pt x="88408" y="550416"/>
                    <a:pt x="34771" y="512408"/>
                    <a:pt x="11860" y="458240"/>
                  </a:cubicBezTo>
                  <a:lnTo>
                    <a:pt x="0" y="399496"/>
                  </a:lnTo>
                  <a:lnTo>
                    <a:pt x="11860" y="340751"/>
                  </a:lnTo>
                  <a:cubicBezTo>
                    <a:pt x="34771" y="286583"/>
                    <a:pt x="88408" y="248575"/>
                    <a:pt x="150921" y="248575"/>
                  </a:cubicBezTo>
                  <a:lnTo>
                    <a:pt x="798990" y="248575"/>
                  </a:lnTo>
                  <a:close/>
                </a:path>
              </a:pathLst>
            </a:custGeom>
            <a:solidFill>
              <a:srgbClr val="7FB44C"/>
            </a:solidFill>
            <a:ln w="12700" cap="flat" cmpd="sng" algn="ctr">
              <a:noFill/>
              <a:prstDash val="solid"/>
              <a:miter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6" name="자유형: 도형 15">
              <a:extLst>
                <a:ext uri="{FF2B5EF4-FFF2-40B4-BE49-F238E27FC236}">
                  <a16:creationId xmlns:a16="http://schemas.microsoft.com/office/drawing/2014/main" id="{A4CCBD25-B588-433A-93AB-36095ADAB593}"/>
                </a:ext>
              </a:extLst>
            </p:cNvPr>
            <p:cNvSpPr/>
            <p:nvPr/>
          </p:nvSpPr>
          <p:spPr>
            <a:xfrm flipV="1">
              <a:off x="2587100" y="3691666"/>
              <a:ext cx="1663261" cy="378244"/>
            </a:xfrm>
            <a:custGeom>
              <a:avLst/>
              <a:gdLst>
                <a:gd name="connsiteX0" fmla="*/ 945472 w 1890944"/>
                <a:gd name="connsiteY0" fmla="*/ 0 h 550416"/>
                <a:gd name="connsiteX1" fmla="*/ 1100127 w 1890944"/>
                <a:gd name="connsiteY1" fmla="*/ 248575 h 550416"/>
                <a:gd name="connsiteX2" fmla="*/ 1890944 w 1890944"/>
                <a:gd name="connsiteY2" fmla="*/ 248575 h 550416"/>
                <a:gd name="connsiteX3" fmla="*/ 1890944 w 1890944"/>
                <a:gd name="connsiteY3" fmla="*/ 550416 h 550416"/>
                <a:gd name="connsiteX4" fmla="*/ 0 w 1890944"/>
                <a:gd name="connsiteY4" fmla="*/ 550416 h 550416"/>
                <a:gd name="connsiteX5" fmla="*/ 0 w 1890944"/>
                <a:gd name="connsiteY5" fmla="*/ 248575 h 550416"/>
                <a:gd name="connsiteX6" fmla="*/ 790817 w 1890944"/>
                <a:gd name="connsiteY6" fmla="*/ 248575 h 550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90944" h="550416">
                  <a:moveTo>
                    <a:pt x="945472" y="0"/>
                  </a:moveTo>
                  <a:lnTo>
                    <a:pt x="1100127" y="248575"/>
                  </a:lnTo>
                  <a:lnTo>
                    <a:pt x="1890944" y="248575"/>
                  </a:lnTo>
                  <a:lnTo>
                    <a:pt x="1890944" y="550416"/>
                  </a:lnTo>
                  <a:lnTo>
                    <a:pt x="0" y="550416"/>
                  </a:lnTo>
                  <a:lnTo>
                    <a:pt x="0" y="248575"/>
                  </a:lnTo>
                  <a:lnTo>
                    <a:pt x="790817" y="248575"/>
                  </a:lnTo>
                  <a:close/>
                </a:path>
              </a:pathLst>
            </a:custGeom>
            <a:solidFill>
              <a:srgbClr val="3791DF"/>
            </a:solidFill>
            <a:ln w="12700" cap="flat" cmpd="sng" algn="ctr">
              <a:noFill/>
              <a:prstDash val="solid"/>
              <a:miter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7" name="자유형: 도형 18">
              <a:extLst>
                <a:ext uri="{FF2B5EF4-FFF2-40B4-BE49-F238E27FC236}">
                  <a16:creationId xmlns:a16="http://schemas.microsoft.com/office/drawing/2014/main" id="{95106E36-6A36-46E3-8E1A-20945EC8D2AD}"/>
                </a:ext>
              </a:extLst>
            </p:cNvPr>
            <p:cNvSpPr/>
            <p:nvPr/>
          </p:nvSpPr>
          <p:spPr>
            <a:xfrm>
              <a:off x="4380212" y="3525033"/>
              <a:ext cx="1663261" cy="378244"/>
            </a:xfrm>
            <a:custGeom>
              <a:avLst/>
              <a:gdLst>
                <a:gd name="connsiteX0" fmla="*/ 945472 w 1890944"/>
                <a:gd name="connsiteY0" fmla="*/ 0 h 550416"/>
                <a:gd name="connsiteX1" fmla="*/ 1100127 w 1890944"/>
                <a:gd name="connsiteY1" fmla="*/ 248575 h 550416"/>
                <a:gd name="connsiteX2" fmla="*/ 1890944 w 1890944"/>
                <a:gd name="connsiteY2" fmla="*/ 248575 h 550416"/>
                <a:gd name="connsiteX3" fmla="*/ 1890944 w 1890944"/>
                <a:gd name="connsiteY3" fmla="*/ 550416 h 550416"/>
                <a:gd name="connsiteX4" fmla="*/ 0 w 1890944"/>
                <a:gd name="connsiteY4" fmla="*/ 550416 h 550416"/>
                <a:gd name="connsiteX5" fmla="*/ 0 w 1890944"/>
                <a:gd name="connsiteY5" fmla="*/ 248575 h 550416"/>
                <a:gd name="connsiteX6" fmla="*/ 790817 w 1890944"/>
                <a:gd name="connsiteY6" fmla="*/ 248575 h 550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90944" h="550416">
                  <a:moveTo>
                    <a:pt x="945472" y="0"/>
                  </a:moveTo>
                  <a:lnTo>
                    <a:pt x="1100127" y="248575"/>
                  </a:lnTo>
                  <a:lnTo>
                    <a:pt x="1890944" y="248575"/>
                  </a:lnTo>
                  <a:lnTo>
                    <a:pt x="1890944" y="550416"/>
                  </a:lnTo>
                  <a:lnTo>
                    <a:pt x="0" y="550416"/>
                  </a:lnTo>
                  <a:lnTo>
                    <a:pt x="0" y="248575"/>
                  </a:lnTo>
                  <a:lnTo>
                    <a:pt x="790817" y="248575"/>
                  </a:lnTo>
                  <a:close/>
                </a:path>
              </a:pathLst>
            </a:custGeom>
            <a:solidFill>
              <a:srgbClr val="485868"/>
            </a:solidFill>
            <a:ln w="12700" cap="flat" cmpd="sng" algn="ctr">
              <a:noFill/>
              <a:prstDash val="solid"/>
              <a:miter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8" name="자유형: 도형 19">
              <a:extLst>
                <a:ext uri="{FF2B5EF4-FFF2-40B4-BE49-F238E27FC236}">
                  <a16:creationId xmlns:a16="http://schemas.microsoft.com/office/drawing/2014/main" id="{531346D7-36FB-4DB9-B6EC-20E84E521640}"/>
                </a:ext>
              </a:extLst>
            </p:cNvPr>
            <p:cNvSpPr/>
            <p:nvPr/>
          </p:nvSpPr>
          <p:spPr>
            <a:xfrm flipV="1">
              <a:off x="6197153" y="3691665"/>
              <a:ext cx="1663261" cy="378244"/>
            </a:xfrm>
            <a:custGeom>
              <a:avLst/>
              <a:gdLst>
                <a:gd name="connsiteX0" fmla="*/ 945472 w 1890944"/>
                <a:gd name="connsiteY0" fmla="*/ 0 h 550416"/>
                <a:gd name="connsiteX1" fmla="*/ 1100127 w 1890944"/>
                <a:gd name="connsiteY1" fmla="*/ 248575 h 550416"/>
                <a:gd name="connsiteX2" fmla="*/ 1890944 w 1890944"/>
                <a:gd name="connsiteY2" fmla="*/ 248575 h 550416"/>
                <a:gd name="connsiteX3" fmla="*/ 1890944 w 1890944"/>
                <a:gd name="connsiteY3" fmla="*/ 550416 h 550416"/>
                <a:gd name="connsiteX4" fmla="*/ 0 w 1890944"/>
                <a:gd name="connsiteY4" fmla="*/ 550416 h 550416"/>
                <a:gd name="connsiteX5" fmla="*/ 0 w 1890944"/>
                <a:gd name="connsiteY5" fmla="*/ 248575 h 550416"/>
                <a:gd name="connsiteX6" fmla="*/ 790817 w 1890944"/>
                <a:gd name="connsiteY6" fmla="*/ 248575 h 550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90944" h="550416">
                  <a:moveTo>
                    <a:pt x="945472" y="0"/>
                  </a:moveTo>
                  <a:lnTo>
                    <a:pt x="1100127" y="248575"/>
                  </a:lnTo>
                  <a:lnTo>
                    <a:pt x="1890944" y="248575"/>
                  </a:lnTo>
                  <a:lnTo>
                    <a:pt x="1890944" y="550416"/>
                  </a:lnTo>
                  <a:lnTo>
                    <a:pt x="0" y="550416"/>
                  </a:lnTo>
                  <a:lnTo>
                    <a:pt x="0" y="248575"/>
                  </a:lnTo>
                  <a:lnTo>
                    <a:pt x="790817" y="248575"/>
                  </a:lnTo>
                  <a:close/>
                </a:path>
              </a:pathLst>
            </a:custGeom>
            <a:solidFill>
              <a:srgbClr val="F1992D"/>
            </a:solidFill>
            <a:ln w="12700" cap="flat" cmpd="sng" algn="ctr">
              <a:noFill/>
              <a:prstDash val="solid"/>
              <a:miter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9" name="자유형: 도형 20">
              <a:extLst>
                <a:ext uri="{FF2B5EF4-FFF2-40B4-BE49-F238E27FC236}">
                  <a16:creationId xmlns:a16="http://schemas.microsoft.com/office/drawing/2014/main" id="{55520A16-C3E3-4DB2-A961-649D73511F1C}"/>
                </a:ext>
              </a:extLst>
            </p:cNvPr>
            <p:cNvSpPr/>
            <p:nvPr/>
          </p:nvSpPr>
          <p:spPr>
            <a:xfrm>
              <a:off x="8014090" y="3525032"/>
              <a:ext cx="1663261" cy="378244"/>
            </a:xfrm>
            <a:custGeom>
              <a:avLst/>
              <a:gdLst>
                <a:gd name="connsiteX0" fmla="*/ 945472 w 1890944"/>
                <a:gd name="connsiteY0" fmla="*/ 0 h 550416"/>
                <a:gd name="connsiteX1" fmla="*/ 1100127 w 1890944"/>
                <a:gd name="connsiteY1" fmla="*/ 248575 h 550416"/>
                <a:gd name="connsiteX2" fmla="*/ 1890944 w 1890944"/>
                <a:gd name="connsiteY2" fmla="*/ 248575 h 550416"/>
                <a:gd name="connsiteX3" fmla="*/ 1890944 w 1890944"/>
                <a:gd name="connsiteY3" fmla="*/ 550416 h 550416"/>
                <a:gd name="connsiteX4" fmla="*/ 0 w 1890944"/>
                <a:gd name="connsiteY4" fmla="*/ 550416 h 550416"/>
                <a:gd name="connsiteX5" fmla="*/ 0 w 1890944"/>
                <a:gd name="connsiteY5" fmla="*/ 248575 h 550416"/>
                <a:gd name="connsiteX6" fmla="*/ 790817 w 1890944"/>
                <a:gd name="connsiteY6" fmla="*/ 248575 h 550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90944" h="550416">
                  <a:moveTo>
                    <a:pt x="945472" y="0"/>
                  </a:moveTo>
                  <a:lnTo>
                    <a:pt x="1100127" y="248575"/>
                  </a:lnTo>
                  <a:lnTo>
                    <a:pt x="1890944" y="248575"/>
                  </a:lnTo>
                  <a:lnTo>
                    <a:pt x="1890944" y="550416"/>
                  </a:lnTo>
                  <a:lnTo>
                    <a:pt x="0" y="550416"/>
                  </a:lnTo>
                  <a:lnTo>
                    <a:pt x="0" y="248575"/>
                  </a:lnTo>
                  <a:lnTo>
                    <a:pt x="790817" y="248575"/>
                  </a:lnTo>
                  <a:close/>
                </a:path>
              </a:pathLst>
            </a:custGeom>
            <a:solidFill>
              <a:srgbClr val="EA223E"/>
            </a:solidFill>
            <a:ln w="12700" cap="flat" cmpd="sng" algn="ctr">
              <a:noFill/>
              <a:prstDash val="solid"/>
              <a:miter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0" name="타원 9">
              <a:extLst>
                <a:ext uri="{FF2B5EF4-FFF2-40B4-BE49-F238E27FC236}">
                  <a16:creationId xmlns:a16="http://schemas.microsoft.com/office/drawing/2014/main" id="{B6A1C9B2-316F-4555-B1DD-DF00BF7361E2}"/>
                </a:ext>
              </a:extLst>
            </p:cNvPr>
            <p:cNvSpPr/>
            <p:nvPr/>
          </p:nvSpPr>
          <p:spPr>
            <a:xfrm>
              <a:off x="1304273" y="2333711"/>
              <a:ext cx="862845" cy="862919"/>
            </a:xfrm>
            <a:prstGeom prst="ellipse">
              <a:avLst/>
            </a:prstGeom>
            <a:solidFill>
              <a:srgbClr val="7FB44C"/>
            </a:solidFill>
            <a:ln w="12700" cap="flat" cmpd="sng" algn="ctr">
              <a:noFill/>
              <a:prstDash val="solid"/>
              <a:miter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1" name="타원 10">
              <a:extLst>
                <a:ext uri="{FF2B5EF4-FFF2-40B4-BE49-F238E27FC236}">
                  <a16:creationId xmlns:a16="http://schemas.microsoft.com/office/drawing/2014/main" id="{5EB4FA16-23A8-487B-A445-3629E021E00B}"/>
                </a:ext>
              </a:extLst>
            </p:cNvPr>
            <p:cNvSpPr/>
            <p:nvPr/>
          </p:nvSpPr>
          <p:spPr>
            <a:xfrm>
              <a:off x="4783110" y="2333711"/>
              <a:ext cx="862845" cy="862919"/>
            </a:xfrm>
            <a:prstGeom prst="ellipse">
              <a:avLst/>
            </a:prstGeom>
            <a:solidFill>
              <a:srgbClr val="485868"/>
            </a:solidFill>
            <a:ln w="12700" cap="flat" cmpd="sng" algn="ctr">
              <a:noFill/>
              <a:prstDash val="solid"/>
              <a:miter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2" name="타원 11">
              <a:extLst>
                <a:ext uri="{FF2B5EF4-FFF2-40B4-BE49-F238E27FC236}">
                  <a16:creationId xmlns:a16="http://schemas.microsoft.com/office/drawing/2014/main" id="{B77AA98D-BE38-4ED4-A25F-C2373E936AC5}"/>
                </a:ext>
              </a:extLst>
            </p:cNvPr>
            <p:cNvSpPr/>
            <p:nvPr/>
          </p:nvSpPr>
          <p:spPr>
            <a:xfrm>
              <a:off x="8405065" y="2333711"/>
              <a:ext cx="862845" cy="862919"/>
            </a:xfrm>
            <a:prstGeom prst="ellipse">
              <a:avLst/>
            </a:prstGeom>
            <a:solidFill>
              <a:srgbClr val="EA223E"/>
            </a:solidFill>
            <a:ln w="12700" cap="flat" cmpd="sng" algn="ctr">
              <a:noFill/>
              <a:prstDash val="solid"/>
              <a:miter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3" name="타원 12">
              <a:extLst>
                <a:ext uri="{FF2B5EF4-FFF2-40B4-BE49-F238E27FC236}">
                  <a16:creationId xmlns:a16="http://schemas.microsoft.com/office/drawing/2014/main" id="{DA80503F-3D4C-4D1B-B906-3892DB889A8B}"/>
                </a:ext>
              </a:extLst>
            </p:cNvPr>
            <p:cNvSpPr/>
            <p:nvPr/>
          </p:nvSpPr>
          <p:spPr>
            <a:xfrm>
              <a:off x="2978084" y="4352243"/>
              <a:ext cx="862845" cy="862919"/>
            </a:xfrm>
            <a:prstGeom prst="ellipse">
              <a:avLst/>
            </a:prstGeom>
            <a:solidFill>
              <a:srgbClr val="3791DF"/>
            </a:solidFill>
            <a:ln w="12700" cap="flat" cmpd="sng" algn="ctr">
              <a:noFill/>
              <a:prstDash val="solid"/>
              <a:miter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4" name="타원 13">
              <a:extLst>
                <a:ext uri="{FF2B5EF4-FFF2-40B4-BE49-F238E27FC236}">
                  <a16:creationId xmlns:a16="http://schemas.microsoft.com/office/drawing/2014/main" id="{095501AE-7496-4CAC-B6AA-106607E65EF4}"/>
                </a:ext>
              </a:extLst>
            </p:cNvPr>
            <p:cNvSpPr/>
            <p:nvPr/>
          </p:nvSpPr>
          <p:spPr>
            <a:xfrm>
              <a:off x="6588136" y="4387979"/>
              <a:ext cx="862845" cy="862919"/>
            </a:xfrm>
            <a:prstGeom prst="ellipse">
              <a:avLst/>
            </a:prstGeom>
            <a:solidFill>
              <a:srgbClr val="F1992D"/>
            </a:solidFill>
            <a:ln w="12700" cap="flat" cmpd="sng" algn="ctr">
              <a:noFill/>
              <a:prstDash val="solid"/>
              <a:miter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맑은 고딕" panose="020B0503020000020004" pitchFamily="50" charset="-127"/>
                <a:cs typeface="+mn-cs"/>
              </a:endParaRPr>
            </a:p>
          </p:txBody>
        </p:sp>
        <p:cxnSp>
          <p:nvCxnSpPr>
            <p:cNvPr id="15" name="직선 연결선 14">
              <a:extLst>
                <a:ext uri="{FF2B5EF4-FFF2-40B4-BE49-F238E27FC236}">
                  <a16:creationId xmlns:a16="http://schemas.microsoft.com/office/drawing/2014/main" id="{EAEEE4DE-6B31-45A4-8B3B-EBD7621D2CA3}"/>
                </a:ext>
              </a:extLst>
            </p:cNvPr>
            <p:cNvCxnSpPr>
              <a:stCxn id="5" idx="0"/>
              <a:endCxn id="10" idx="4"/>
            </p:cNvCxnSpPr>
            <p:nvPr/>
          </p:nvCxnSpPr>
          <p:spPr>
            <a:xfrm flipV="1">
              <a:off x="1717570" y="3196630"/>
              <a:ext cx="18125" cy="328403"/>
            </a:xfrm>
            <a:prstGeom prst="line">
              <a:avLst/>
            </a:prstGeom>
            <a:noFill/>
            <a:ln w="6350" cap="flat" cmpd="sng" algn="ctr">
              <a:solidFill>
                <a:srgbClr val="5B9BD5"/>
              </a:solidFill>
              <a:prstDash val="dash"/>
              <a:miter/>
            </a:ln>
            <a:effectLst/>
          </p:spPr>
        </p:cxnSp>
        <p:cxnSp>
          <p:nvCxnSpPr>
            <p:cNvPr id="16" name="직선 연결선 15">
              <a:extLst>
                <a:ext uri="{FF2B5EF4-FFF2-40B4-BE49-F238E27FC236}">
                  <a16:creationId xmlns:a16="http://schemas.microsoft.com/office/drawing/2014/main" id="{97A60E67-02BE-4E28-A919-ED8985DE09D9}"/>
                </a:ext>
              </a:extLst>
            </p:cNvPr>
            <p:cNvCxnSpPr>
              <a:cxnSpLocks/>
              <a:endCxn id="13" idx="0"/>
            </p:cNvCxnSpPr>
            <p:nvPr/>
          </p:nvCxnSpPr>
          <p:spPr>
            <a:xfrm flipH="1">
              <a:off x="3409506" y="3911367"/>
              <a:ext cx="1" cy="440876"/>
            </a:xfrm>
            <a:prstGeom prst="line">
              <a:avLst/>
            </a:prstGeom>
            <a:noFill/>
            <a:ln w="6350" cap="flat" cmpd="sng" algn="ctr">
              <a:solidFill>
                <a:srgbClr val="3791DF"/>
              </a:solidFill>
              <a:prstDash val="dash"/>
              <a:miter/>
            </a:ln>
            <a:effectLst/>
          </p:spPr>
        </p:cxnSp>
        <p:cxnSp>
          <p:nvCxnSpPr>
            <p:cNvPr id="17" name="직선 연결선 16">
              <a:extLst>
                <a:ext uri="{FF2B5EF4-FFF2-40B4-BE49-F238E27FC236}">
                  <a16:creationId xmlns:a16="http://schemas.microsoft.com/office/drawing/2014/main" id="{D9ABB7C7-0EC3-46AB-A664-6671B9C666CC}"/>
                </a:ext>
              </a:extLst>
            </p:cNvPr>
            <p:cNvCxnSpPr>
              <a:stCxn id="7" idx="0"/>
              <a:endCxn id="11" idx="4"/>
            </p:cNvCxnSpPr>
            <p:nvPr/>
          </p:nvCxnSpPr>
          <p:spPr>
            <a:xfrm flipV="1">
              <a:off x="5211843" y="3196630"/>
              <a:ext cx="2689" cy="328403"/>
            </a:xfrm>
            <a:prstGeom prst="line">
              <a:avLst/>
            </a:prstGeom>
            <a:noFill/>
            <a:ln w="6350" cap="flat" cmpd="sng" algn="ctr">
              <a:solidFill>
                <a:srgbClr val="485868"/>
              </a:solidFill>
              <a:prstDash val="dash"/>
              <a:miter/>
            </a:ln>
            <a:effectLst/>
          </p:spPr>
        </p:cxnSp>
        <p:cxnSp>
          <p:nvCxnSpPr>
            <p:cNvPr id="18" name="직선 연결선 17">
              <a:extLst>
                <a:ext uri="{FF2B5EF4-FFF2-40B4-BE49-F238E27FC236}">
                  <a16:creationId xmlns:a16="http://schemas.microsoft.com/office/drawing/2014/main" id="{A751571F-E3B5-4C28-9338-05A3702B7FFE}"/>
                </a:ext>
              </a:extLst>
            </p:cNvPr>
            <p:cNvCxnSpPr>
              <a:cxnSpLocks/>
              <a:endCxn id="14" idx="0"/>
            </p:cNvCxnSpPr>
            <p:nvPr/>
          </p:nvCxnSpPr>
          <p:spPr>
            <a:xfrm flipH="1">
              <a:off x="7019558" y="3947102"/>
              <a:ext cx="1" cy="440877"/>
            </a:xfrm>
            <a:prstGeom prst="line">
              <a:avLst/>
            </a:prstGeom>
            <a:noFill/>
            <a:ln w="6350" cap="flat" cmpd="sng" algn="ctr">
              <a:solidFill>
                <a:srgbClr val="F1992D"/>
              </a:solidFill>
              <a:prstDash val="dash"/>
              <a:miter/>
            </a:ln>
            <a:effectLst/>
          </p:spPr>
        </p:cxnSp>
        <p:cxnSp>
          <p:nvCxnSpPr>
            <p:cNvPr id="19" name="직선 연결선 18">
              <a:extLst>
                <a:ext uri="{FF2B5EF4-FFF2-40B4-BE49-F238E27FC236}">
                  <a16:creationId xmlns:a16="http://schemas.microsoft.com/office/drawing/2014/main" id="{E0D4E877-3682-4C2A-A7E3-E19B57985FC8}"/>
                </a:ext>
              </a:extLst>
            </p:cNvPr>
            <p:cNvCxnSpPr>
              <a:stCxn id="9" idx="0"/>
              <a:endCxn id="12" idx="4"/>
            </p:cNvCxnSpPr>
            <p:nvPr/>
          </p:nvCxnSpPr>
          <p:spPr>
            <a:xfrm flipH="1" flipV="1">
              <a:off x="8836488" y="3196630"/>
              <a:ext cx="9233" cy="328402"/>
            </a:xfrm>
            <a:prstGeom prst="line">
              <a:avLst/>
            </a:prstGeom>
            <a:noFill/>
            <a:ln w="6350" cap="flat" cmpd="sng" algn="ctr">
              <a:solidFill>
                <a:srgbClr val="EA223E"/>
              </a:solidFill>
              <a:prstDash val="dash"/>
              <a:miter/>
            </a:ln>
            <a:effectLst/>
          </p:spPr>
        </p:cxn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364ECB53-E7D4-4D94-8EDA-735DBD869F9A}"/>
                </a:ext>
              </a:extLst>
            </p:cNvPr>
            <p:cNvGrpSpPr/>
            <p:nvPr/>
          </p:nvGrpSpPr>
          <p:grpSpPr>
            <a:xfrm>
              <a:off x="3194321" y="4481036"/>
              <a:ext cx="430371" cy="592103"/>
              <a:chOff x="344488" y="566738"/>
              <a:chExt cx="874713" cy="1203325"/>
            </a:xfrm>
            <a:solidFill>
              <a:sysClr val="window" lastClr="FFFFFF"/>
            </a:solidFill>
          </p:grpSpPr>
          <p:sp>
            <p:nvSpPr>
              <p:cNvPr id="60" name="Freeform 5">
                <a:extLst>
                  <a:ext uri="{FF2B5EF4-FFF2-40B4-BE49-F238E27FC236}">
                    <a16:creationId xmlns:a16="http://schemas.microsoft.com/office/drawing/2014/main" id="{7C0C08E1-574D-4652-AD96-B5E9FFFF8C2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44488" y="566738"/>
                <a:ext cx="874713" cy="1203325"/>
              </a:xfrm>
              <a:custGeom>
                <a:avLst/>
                <a:gdLst>
                  <a:gd name="T0" fmla="*/ 4161 w 4656"/>
                  <a:gd name="T1" fmla="*/ 3612 h 6427"/>
                  <a:gd name="T2" fmla="*/ 4224 w 4656"/>
                  <a:gd name="T3" fmla="*/ 2830 h 6427"/>
                  <a:gd name="T4" fmla="*/ 4629 w 4656"/>
                  <a:gd name="T5" fmla="*/ 2158 h 6427"/>
                  <a:gd name="T6" fmla="*/ 4218 w 4656"/>
                  <a:gd name="T7" fmla="*/ 907 h 6427"/>
                  <a:gd name="T8" fmla="*/ 3494 w 4656"/>
                  <a:gd name="T9" fmla="*/ 606 h 6427"/>
                  <a:gd name="T10" fmla="*/ 2980 w 4656"/>
                  <a:gd name="T11" fmla="*/ 13 h 6427"/>
                  <a:gd name="T12" fmla="*/ 1663 w 4656"/>
                  <a:gd name="T13" fmla="*/ 16 h 6427"/>
                  <a:gd name="T14" fmla="*/ 1153 w 4656"/>
                  <a:gd name="T15" fmla="*/ 612 h 6427"/>
                  <a:gd name="T16" fmla="*/ 430 w 4656"/>
                  <a:gd name="T17" fmla="*/ 918 h 6427"/>
                  <a:gd name="T18" fmla="*/ 27 w 4656"/>
                  <a:gd name="T19" fmla="*/ 2171 h 6427"/>
                  <a:gd name="T20" fmla="*/ 436 w 4656"/>
                  <a:gd name="T21" fmla="*/ 2841 h 6427"/>
                  <a:gd name="T22" fmla="*/ 503 w 4656"/>
                  <a:gd name="T23" fmla="*/ 3622 h 6427"/>
                  <a:gd name="T24" fmla="*/ 35 w 4656"/>
                  <a:gd name="T25" fmla="*/ 5818 h 6427"/>
                  <a:gd name="T26" fmla="*/ 692 w 4656"/>
                  <a:gd name="T27" fmla="*/ 5838 h 6427"/>
                  <a:gd name="T28" fmla="*/ 1096 w 4656"/>
                  <a:gd name="T29" fmla="*/ 6358 h 6427"/>
                  <a:gd name="T30" fmla="*/ 2334 w 4656"/>
                  <a:gd name="T31" fmla="*/ 4212 h 6427"/>
                  <a:gd name="T32" fmla="*/ 3560 w 4656"/>
                  <a:gd name="T33" fmla="*/ 6358 h 6427"/>
                  <a:gd name="T34" fmla="*/ 3964 w 4656"/>
                  <a:gd name="T35" fmla="*/ 5838 h 6427"/>
                  <a:gd name="T36" fmla="*/ 4621 w 4656"/>
                  <a:gd name="T37" fmla="*/ 5818 h 6427"/>
                  <a:gd name="T38" fmla="*/ 1017 w 4656"/>
                  <a:gd name="T39" fmla="*/ 6098 h 6427"/>
                  <a:gd name="T40" fmla="*/ 728 w 4656"/>
                  <a:gd name="T41" fmla="*/ 5639 h 6427"/>
                  <a:gd name="T42" fmla="*/ 1217 w 4656"/>
                  <a:gd name="T43" fmla="*/ 3909 h 6427"/>
                  <a:gd name="T44" fmla="*/ 1676 w 4656"/>
                  <a:gd name="T45" fmla="*/ 4427 h 6427"/>
                  <a:gd name="T46" fmla="*/ 1017 w 4656"/>
                  <a:gd name="T47" fmla="*/ 6098 h 6427"/>
                  <a:gd name="T48" fmla="*/ 2304 w 4656"/>
                  <a:gd name="T49" fmla="*/ 4024 h 6427"/>
                  <a:gd name="T50" fmla="*/ 1296 w 4656"/>
                  <a:gd name="T51" fmla="*/ 3699 h 6427"/>
                  <a:gd name="T52" fmla="*/ 625 w 4656"/>
                  <a:gd name="T53" fmla="*/ 3465 h 6427"/>
                  <a:gd name="T54" fmla="*/ 605 w 4656"/>
                  <a:gd name="T55" fmla="*/ 2755 h 6427"/>
                  <a:gd name="T56" fmla="*/ 602 w 4656"/>
                  <a:gd name="T57" fmla="*/ 1695 h 6427"/>
                  <a:gd name="T58" fmla="*/ 618 w 4656"/>
                  <a:gd name="T59" fmla="*/ 985 h 6427"/>
                  <a:gd name="T60" fmla="*/ 1287 w 4656"/>
                  <a:gd name="T61" fmla="*/ 747 h 6427"/>
                  <a:gd name="T62" fmla="*/ 2294 w 4656"/>
                  <a:gd name="T63" fmla="*/ 417 h 6427"/>
                  <a:gd name="T64" fmla="*/ 2974 w 4656"/>
                  <a:gd name="T65" fmla="*/ 213 h 6427"/>
                  <a:gd name="T66" fmla="*/ 3407 w 4656"/>
                  <a:gd name="T67" fmla="*/ 775 h 6427"/>
                  <a:gd name="T68" fmla="*/ 4033 w 4656"/>
                  <a:gd name="T69" fmla="*/ 1630 h 6427"/>
                  <a:gd name="T70" fmla="*/ 4437 w 4656"/>
                  <a:gd name="T71" fmla="*/ 2214 h 6427"/>
                  <a:gd name="T72" fmla="*/ 4036 w 4656"/>
                  <a:gd name="T73" fmla="*/ 2800 h 6427"/>
                  <a:gd name="T74" fmla="*/ 3416 w 4656"/>
                  <a:gd name="T75" fmla="*/ 3659 h 6427"/>
                  <a:gd name="T76" fmla="*/ 2985 w 4656"/>
                  <a:gd name="T77" fmla="*/ 4224 h 6427"/>
                  <a:gd name="T78" fmla="*/ 3928 w 4656"/>
                  <a:gd name="T79" fmla="*/ 5639 h 6427"/>
                  <a:gd name="T80" fmla="*/ 3639 w 4656"/>
                  <a:gd name="T81" fmla="*/ 6098 h 6427"/>
                  <a:gd name="T82" fmla="*/ 2993 w 4656"/>
                  <a:gd name="T83" fmla="*/ 4424 h 6427"/>
                  <a:gd name="T84" fmla="*/ 3442 w 4656"/>
                  <a:gd name="T85" fmla="*/ 3913 h 6427"/>
                  <a:gd name="T86" fmla="*/ 3928 w 4656"/>
                  <a:gd name="T87" fmla="*/ 5639 h 6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4656" h="6427">
                    <a:moveTo>
                      <a:pt x="3594" y="3798"/>
                    </a:moveTo>
                    <a:lnTo>
                      <a:pt x="4161" y="3612"/>
                    </a:lnTo>
                    <a:cubicBezTo>
                      <a:pt x="4200" y="3599"/>
                      <a:pt x="4226" y="3563"/>
                      <a:pt x="4226" y="3523"/>
                    </a:cubicBezTo>
                    <a:lnTo>
                      <a:pt x="4224" y="2830"/>
                    </a:lnTo>
                    <a:lnTo>
                      <a:pt x="4629" y="2269"/>
                    </a:lnTo>
                    <a:cubicBezTo>
                      <a:pt x="4653" y="2236"/>
                      <a:pt x="4653" y="2191"/>
                      <a:pt x="4629" y="2158"/>
                    </a:cubicBezTo>
                    <a:lnTo>
                      <a:pt x="4220" y="1599"/>
                    </a:lnTo>
                    <a:lnTo>
                      <a:pt x="4218" y="907"/>
                    </a:lnTo>
                    <a:cubicBezTo>
                      <a:pt x="4218" y="866"/>
                      <a:pt x="4192" y="830"/>
                      <a:pt x="4153" y="818"/>
                    </a:cubicBezTo>
                    <a:lnTo>
                      <a:pt x="3494" y="606"/>
                    </a:lnTo>
                    <a:lnTo>
                      <a:pt x="3085" y="47"/>
                    </a:lnTo>
                    <a:cubicBezTo>
                      <a:pt x="3061" y="14"/>
                      <a:pt x="3019" y="0"/>
                      <a:pt x="2980" y="13"/>
                    </a:cubicBezTo>
                    <a:lnTo>
                      <a:pt x="2322" y="229"/>
                    </a:lnTo>
                    <a:lnTo>
                      <a:pt x="1663" y="16"/>
                    </a:lnTo>
                    <a:cubicBezTo>
                      <a:pt x="1624" y="4"/>
                      <a:pt x="1582" y="18"/>
                      <a:pt x="1558" y="51"/>
                    </a:cubicBezTo>
                    <a:lnTo>
                      <a:pt x="1153" y="612"/>
                    </a:lnTo>
                    <a:lnTo>
                      <a:pt x="495" y="828"/>
                    </a:lnTo>
                    <a:cubicBezTo>
                      <a:pt x="456" y="841"/>
                      <a:pt x="430" y="877"/>
                      <a:pt x="430" y="918"/>
                    </a:cubicBezTo>
                    <a:lnTo>
                      <a:pt x="432" y="1610"/>
                    </a:lnTo>
                    <a:lnTo>
                      <a:pt x="27" y="2171"/>
                    </a:lnTo>
                    <a:cubicBezTo>
                      <a:pt x="3" y="2204"/>
                      <a:pt x="3" y="2249"/>
                      <a:pt x="27" y="2282"/>
                    </a:cubicBezTo>
                    <a:lnTo>
                      <a:pt x="436" y="2841"/>
                    </a:lnTo>
                    <a:lnTo>
                      <a:pt x="438" y="3533"/>
                    </a:lnTo>
                    <a:cubicBezTo>
                      <a:pt x="438" y="3574"/>
                      <a:pt x="464" y="3610"/>
                      <a:pt x="503" y="3622"/>
                    </a:cubicBezTo>
                    <a:lnTo>
                      <a:pt x="1060" y="3802"/>
                    </a:lnTo>
                    <a:lnTo>
                      <a:pt x="35" y="5818"/>
                    </a:lnTo>
                    <a:cubicBezTo>
                      <a:pt x="0" y="5887"/>
                      <a:pt x="62" y="5968"/>
                      <a:pt x="138" y="5953"/>
                    </a:cubicBezTo>
                    <a:lnTo>
                      <a:pt x="692" y="5838"/>
                    </a:lnTo>
                    <a:lnTo>
                      <a:pt x="926" y="6354"/>
                    </a:lnTo>
                    <a:cubicBezTo>
                      <a:pt x="958" y="6424"/>
                      <a:pt x="1061" y="6427"/>
                      <a:pt x="1096" y="6358"/>
                    </a:cubicBezTo>
                    <a:lnTo>
                      <a:pt x="2158" y="4269"/>
                    </a:lnTo>
                    <a:lnTo>
                      <a:pt x="2334" y="4212"/>
                    </a:lnTo>
                    <a:lnTo>
                      <a:pt x="2495" y="4264"/>
                    </a:lnTo>
                    <a:lnTo>
                      <a:pt x="3560" y="6358"/>
                    </a:lnTo>
                    <a:cubicBezTo>
                      <a:pt x="3595" y="6427"/>
                      <a:pt x="3698" y="6424"/>
                      <a:pt x="3730" y="6354"/>
                    </a:cubicBezTo>
                    <a:lnTo>
                      <a:pt x="3964" y="5838"/>
                    </a:lnTo>
                    <a:lnTo>
                      <a:pt x="4518" y="5953"/>
                    </a:lnTo>
                    <a:cubicBezTo>
                      <a:pt x="4594" y="5969"/>
                      <a:pt x="4656" y="5887"/>
                      <a:pt x="4621" y="5818"/>
                    </a:cubicBezTo>
                    <a:lnTo>
                      <a:pt x="3594" y="3798"/>
                    </a:lnTo>
                    <a:close/>
                    <a:moveTo>
                      <a:pt x="1017" y="6098"/>
                    </a:moveTo>
                    <a:lnTo>
                      <a:pt x="833" y="5692"/>
                    </a:lnTo>
                    <a:cubicBezTo>
                      <a:pt x="814" y="5652"/>
                      <a:pt x="771" y="5630"/>
                      <a:pt x="728" y="5639"/>
                    </a:cubicBezTo>
                    <a:lnTo>
                      <a:pt x="291" y="5729"/>
                    </a:lnTo>
                    <a:lnTo>
                      <a:pt x="1217" y="3909"/>
                    </a:lnTo>
                    <a:lnTo>
                      <a:pt x="1571" y="4394"/>
                    </a:lnTo>
                    <a:cubicBezTo>
                      <a:pt x="1594" y="4426"/>
                      <a:pt x="1637" y="4440"/>
                      <a:pt x="1676" y="4427"/>
                    </a:cubicBezTo>
                    <a:lnTo>
                      <a:pt x="1905" y="4352"/>
                    </a:lnTo>
                    <a:lnTo>
                      <a:pt x="1017" y="6098"/>
                    </a:lnTo>
                    <a:close/>
                    <a:moveTo>
                      <a:pt x="2362" y="4023"/>
                    </a:moveTo>
                    <a:cubicBezTo>
                      <a:pt x="2343" y="4017"/>
                      <a:pt x="2323" y="4017"/>
                      <a:pt x="2304" y="4024"/>
                    </a:cubicBezTo>
                    <a:lnTo>
                      <a:pt x="1682" y="4228"/>
                    </a:lnTo>
                    <a:lnTo>
                      <a:pt x="1296" y="3699"/>
                    </a:lnTo>
                    <a:cubicBezTo>
                      <a:pt x="1284" y="3683"/>
                      <a:pt x="1267" y="3671"/>
                      <a:pt x="1249" y="3665"/>
                    </a:cubicBezTo>
                    <a:lnTo>
                      <a:pt x="625" y="3465"/>
                    </a:lnTo>
                    <a:lnTo>
                      <a:pt x="624" y="2810"/>
                    </a:lnTo>
                    <a:cubicBezTo>
                      <a:pt x="623" y="2790"/>
                      <a:pt x="617" y="2771"/>
                      <a:pt x="605" y="2755"/>
                    </a:cubicBezTo>
                    <a:lnTo>
                      <a:pt x="219" y="2226"/>
                    </a:lnTo>
                    <a:lnTo>
                      <a:pt x="602" y="1695"/>
                    </a:lnTo>
                    <a:cubicBezTo>
                      <a:pt x="614" y="1679"/>
                      <a:pt x="620" y="1660"/>
                      <a:pt x="620" y="1640"/>
                    </a:cubicBezTo>
                    <a:lnTo>
                      <a:pt x="618" y="985"/>
                    </a:lnTo>
                    <a:lnTo>
                      <a:pt x="1240" y="781"/>
                    </a:lnTo>
                    <a:cubicBezTo>
                      <a:pt x="1259" y="775"/>
                      <a:pt x="1276" y="763"/>
                      <a:pt x="1287" y="747"/>
                    </a:cubicBezTo>
                    <a:lnTo>
                      <a:pt x="1671" y="216"/>
                    </a:lnTo>
                    <a:lnTo>
                      <a:pt x="2294" y="417"/>
                    </a:lnTo>
                    <a:cubicBezTo>
                      <a:pt x="2313" y="423"/>
                      <a:pt x="2333" y="423"/>
                      <a:pt x="2352" y="417"/>
                    </a:cubicBezTo>
                    <a:lnTo>
                      <a:pt x="2974" y="213"/>
                    </a:lnTo>
                    <a:lnTo>
                      <a:pt x="3360" y="741"/>
                    </a:lnTo>
                    <a:cubicBezTo>
                      <a:pt x="3372" y="757"/>
                      <a:pt x="3389" y="769"/>
                      <a:pt x="3407" y="775"/>
                    </a:cubicBezTo>
                    <a:lnTo>
                      <a:pt x="4031" y="976"/>
                    </a:lnTo>
                    <a:lnTo>
                      <a:pt x="4033" y="1630"/>
                    </a:lnTo>
                    <a:cubicBezTo>
                      <a:pt x="4033" y="1650"/>
                      <a:pt x="4039" y="1670"/>
                      <a:pt x="4051" y="1686"/>
                    </a:cubicBezTo>
                    <a:lnTo>
                      <a:pt x="4437" y="2214"/>
                    </a:lnTo>
                    <a:lnTo>
                      <a:pt x="4054" y="2745"/>
                    </a:lnTo>
                    <a:cubicBezTo>
                      <a:pt x="4042" y="2761"/>
                      <a:pt x="4036" y="2780"/>
                      <a:pt x="4036" y="2800"/>
                    </a:cubicBezTo>
                    <a:lnTo>
                      <a:pt x="4038" y="3455"/>
                    </a:lnTo>
                    <a:lnTo>
                      <a:pt x="3416" y="3659"/>
                    </a:lnTo>
                    <a:cubicBezTo>
                      <a:pt x="3397" y="3665"/>
                      <a:pt x="3380" y="3677"/>
                      <a:pt x="3369" y="3693"/>
                    </a:cubicBezTo>
                    <a:lnTo>
                      <a:pt x="2985" y="4224"/>
                    </a:lnTo>
                    <a:lnTo>
                      <a:pt x="2362" y="4023"/>
                    </a:lnTo>
                    <a:close/>
                    <a:moveTo>
                      <a:pt x="3928" y="5639"/>
                    </a:moveTo>
                    <a:cubicBezTo>
                      <a:pt x="3885" y="5630"/>
                      <a:pt x="3842" y="5652"/>
                      <a:pt x="3823" y="5692"/>
                    </a:cubicBezTo>
                    <a:lnTo>
                      <a:pt x="3639" y="6098"/>
                    </a:lnTo>
                    <a:lnTo>
                      <a:pt x="2747" y="4345"/>
                    </a:lnTo>
                    <a:lnTo>
                      <a:pt x="2993" y="4424"/>
                    </a:lnTo>
                    <a:cubicBezTo>
                      <a:pt x="3032" y="4436"/>
                      <a:pt x="3074" y="4422"/>
                      <a:pt x="3098" y="4389"/>
                    </a:cubicBezTo>
                    <a:lnTo>
                      <a:pt x="3442" y="3913"/>
                    </a:lnTo>
                    <a:lnTo>
                      <a:pt x="4365" y="5729"/>
                    </a:lnTo>
                    <a:lnTo>
                      <a:pt x="3928" y="563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1" name="Freeform 6">
                <a:extLst>
                  <a:ext uri="{FF2B5EF4-FFF2-40B4-BE49-F238E27FC236}">
                    <a16:creationId xmlns:a16="http://schemas.microsoft.com/office/drawing/2014/main" id="{E0A81530-9A58-4B35-AC0F-0B0289569C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600" y="681038"/>
                <a:ext cx="598488" cy="598488"/>
              </a:xfrm>
              <a:custGeom>
                <a:avLst/>
                <a:gdLst>
                  <a:gd name="T0" fmla="*/ 2624 w 3194"/>
                  <a:gd name="T1" fmla="*/ 374 h 3195"/>
                  <a:gd name="T2" fmla="*/ 2492 w 3194"/>
                  <a:gd name="T3" fmla="*/ 386 h 3195"/>
                  <a:gd name="T4" fmla="*/ 2503 w 3194"/>
                  <a:gd name="T5" fmla="*/ 518 h 3195"/>
                  <a:gd name="T6" fmla="*/ 3006 w 3194"/>
                  <a:gd name="T7" fmla="*/ 1598 h 3195"/>
                  <a:gd name="T8" fmla="*/ 1597 w 3194"/>
                  <a:gd name="T9" fmla="*/ 3007 h 3195"/>
                  <a:gd name="T10" fmla="*/ 188 w 3194"/>
                  <a:gd name="T11" fmla="*/ 1598 h 3195"/>
                  <a:gd name="T12" fmla="*/ 1597 w 3194"/>
                  <a:gd name="T13" fmla="*/ 188 h 3195"/>
                  <a:gd name="T14" fmla="*/ 2163 w 3194"/>
                  <a:gd name="T15" fmla="*/ 306 h 3195"/>
                  <a:gd name="T16" fmla="*/ 2287 w 3194"/>
                  <a:gd name="T17" fmla="*/ 258 h 3195"/>
                  <a:gd name="T18" fmla="*/ 2238 w 3194"/>
                  <a:gd name="T19" fmla="*/ 134 h 3195"/>
                  <a:gd name="T20" fmla="*/ 1597 w 3194"/>
                  <a:gd name="T21" fmla="*/ 0 h 3195"/>
                  <a:gd name="T22" fmla="*/ 0 w 3194"/>
                  <a:gd name="T23" fmla="*/ 1597 h 3195"/>
                  <a:gd name="T24" fmla="*/ 1597 w 3194"/>
                  <a:gd name="T25" fmla="*/ 3195 h 3195"/>
                  <a:gd name="T26" fmla="*/ 3194 w 3194"/>
                  <a:gd name="T27" fmla="*/ 1598 h 3195"/>
                  <a:gd name="T28" fmla="*/ 2624 w 3194"/>
                  <a:gd name="T29" fmla="*/ 374 h 3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194" h="3195">
                    <a:moveTo>
                      <a:pt x="2624" y="374"/>
                    </a:moveTo>
                    <a:cubicBezTo>
                      <a:pt x="2584" y="341"/>
                      <a:pt x="2525" y="346"/>
                      <a:pt x="2492" y="386"/>
                    </a:cubicBezTo>
                    <a:cubicBezTo>
                      <a:pt x="2458" y="425"/>
                      <a:pt x="2463" y="485"/>
                      <a:pt x="2503" y="518"/>
                    </a:cubicBezTo>
                    <a:cubicBezTo>
                      <a:pt x="2823" y="787"/>
                      <a:pt x="3006" y="1180"/>
                      <a:pt x="3006" y="1598"/>
                    </a:cubicBezTo>
                    <a:cubicBezTo>
                      <a:pt x="3006" y="2375"/>
                      <a:pt x="2374" y="3007"/>
                      <a:pt x="1597" y="3007"/>
                    </a:cubicBezTo>
                    <a:cubicBezTo>
                      <a:pt x="820" y="3007"/>
                      <a:pt x="188" y="2375"/>
                      <a:pt x="188" y="1598"/>
                    </a:cubicBezTo>
                    <a:cubicBezTo>
                      <a:pt x="188" y="820"/>
                      <a:pt x="820" y="188"/>
                      <a:pt x="1597" y="188"/>
                    </a:cubicBezTo>
                    <a:cubicBezTo>
                      <a:pt x="1794" y="188"/>
                      <a:pt x="1984" y="228"/>
                      <a:pt x="2163" y="306"/>
                    </a:cubicBezTo>
                    <a:cubicBezTo>
                      <a:pt x="2210" y="327"/>
                      <a:pt x="2266" y="306"/>
                      <a:pt x="2287" y="258"/>
                    </a:cubicBezTo>
                    <a:cubicBezTo>
                      <a:pt x="2307" y="211"/>
                      <a:pt x="2286" y="155"/>
                      <a:pt x="2238" y="134"/>
                    </a:cubicBezTo>
                    <a:cubicBezTo>
                      <a:pt x="2036" y="45"/>
                      <a:pt x="1820" y="0"/>
                      <a:pt x="1597" y="0"/>
                    </a:cubicBezTo>
                    <a:cubicBezTo>
                      <a:pt x="716" y="0"/>
                      <a:pt x="0" y="717"/>
                      <a:pt x="0" y="1597"/>
                    </a:cubicBezTo>
                    <a:cubicBezTo>
                      <a:pt x="0" y="2478"/>
                      <a:pt x="716" y="3195"/>
                      <a:pt x="1597" y="3195"/>
                    </a:cubicBezTo>
                    <a:cubicBezTo>
                      <a:pt x="2478" y="3195"/>
                      <a:pt x="3194" y="2478"/>
                      <a:pt x="3194" y="1598"/>
                    </a:cubicBezTo>
                    <a:cubicBezTo>
                      <a:pt x="3194" y="1125"/>
                      <a:pt x="2986" y="679"/>
                      <a:pt x="2624" y="374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2" name="Freeform 7">
                <a:extLst>
                  <a:ext uri="{FF2B5EF4-FFF2-40B4-BE49-F238E27FC236}">
                    <a16:creationId xmlns:a16="http://schemas.microsoft.com/office/drawing/2014/main" id="{1D1BC4EA-9F8F-4E6F-9BB9-88FD0288530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92138" y="857250"/>
                <a:ext cx="379413" cy="293688"/>
              </a:xfrm>
              <a:custGeom>
                <a:avLst/>
                <a:gdLst>
                  <a:gd name="T0" fmla="*/ 1940 w 2026"/>
                  <a:gd name="T1" fmla="*/ 282 h 1570"/>
                  <a:gd name="T2" fmla="*/ 1535 w 2026"/>
                  <a:gd name="T3" fmla="*/ 8 h 1570"/>
                  <a:gd name="T4" fmla="*/ 1013 w 2026"/>
                  <a:gd name="T5" fmla="*/ 295 h 1570"/>
                  <a:gd name="T6" fmla="*/ 491 w 2026"/>
                  <a:gd name="T7" fmla="*/ 8 h 1570"/>
                  <a:gd name="T8" fmla="*/ 86 w 2026"/>
                  <a:gd name="T9" fmla="*/ 282 h 1570"/>
                  <a:gd name="T10" fmla="*/ 240 w 2026"/>
                  <a:gd name="T11" fmla="*/ 933 h 1570"/>
                  <a:gd name="T12" fmla="*/ 968 w 2026"/>
                  <a:gd name="T13" fmla="*/ 1555 h 1570"/>
                  <a:gd name="T14" fmla="*/ 1058 w 2026"/>
                  <a:gd name="T15" fmla="*/ 1555 h 1570"/>
                  <a:gd name="T16" fmla="*/ 1786 w 2026"/>
                  <a:gd name="T17" fmla="*/ 933 h 1570"/>
                  <a:gd name="T18" fmla="*/ 1940 w 2026"/>
                  <a:gd name="T19" fmla="*/ 282 h 1570"/>
                  <a:gd name="T20" fmla="*/ 1643 w 2026"/>
                  <a:gd name="T21" fmla="*/ 810 h 1570"/>
                  <a:gd name="T22" fmla="*/ 1013 w 2026"/>
                  <a:gd name="T23" fmla="*/ 1363 h 1570"/>
                  <a:gd name="T24" fmla="*/ 383 w 2026"/>
                  <a:gd name="T25" fmla="*/ 810 h 1570"/>
                  <a:gd name="T26" fmla="*/ 258 w 2026"/>
                  <a:gd name="T27" fmla="*/ 357 h 1570"/>
                  <a:gd name="T28" fmla="*/ 499 w 2026"/>
                  <a:gd name="T29" fmla="*/ 196 h 1570"/>
                  <a:gd name="T30" fmla="*/ 512 w 2026"/>
                  <a:gd name="T31" fmla="*/ 196 h 1570"/>
                  <a:gd name="T32" fmla="*/ 930 w 2026"/>
                  <a:gd name="T33" fmla="*/ 515 h 1570"/>
                  <a:gd name="T34" fmla="*/ 1096 w 2026"/>
                  <a:gd name="T35" fmla="*/ 515 h 1570"/>
                  <a:gd name="T36" fmla="*/ 1527 w 2026"/>
                  <a:gd name="T37" fmla="*/ 196 h 1570"/>
                  <a:gd name="T38" fmla="*/ 1768 w 2026"/>
                  <a:gd name="T39" fmla="*/ 357 h 1570"/>
                  <a:gd name="T40" fmla="*/ 1643 w 2026"/>
                  <a:gd name="T41" fmla="*/ 810 h 15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026" h="1570">
                    <a:moveTo>
                      <a:pt x="1940" y="282"/>
                    </a:moveTo>
                    <a:cubicBezTo>
                      <a:pt x="1870" y="121"/>
                      <a:pt x="1715" y="16"/>
                      <a:pt x="1535" y="8"/>
                    </a:cubicBezTo>
                    <a:cubicBezTo>
                      <a:pt x="1340" y="0"/>
                      <a:pt x="1155" y="103"/>
                      <a:pt x="1013" y="295"/>
                    </a:cubicBezTo>
                    <a:cubicBezTo>
                      <a:pt x="871" y="103"/>
                      <a:pt x="686" y="0"/>
                      <a:pt x="491" y="8"/>
                    </a:cubicBezTo>
                    <a:cubicBezTo>
                      <a:pt x="311" y="16"/>
                      <a:pt x="156" y="121"/>
                      <a:pt x="86" y="282"/>
                    </a:cubicBezTo>
                    <a:cubicBezTo>
                      <a:pt x="0" y="480"/>
                      <a:pt x="56" y="718"/>
                      <a:pt x="240" y="933"/>
                    </a:cubicBezTo>
                    <a:cubicBezTo>
                      <a:pt x="596" y="1347"/>
                      <a:pt x="953" y="1547"/>
                      <a:pt x="968" y="1555"/>
                    </a:cubicBezTo>
                    <a:cubicBezTo>
                      <a:pt x="996" y="1570"/>
                      <a:pt x="1030" y="1570"/>
                      <a:pt x="1058" y="1555"/>
                    </a:cubicBezTo>
                    <a:cubicBezTo>
                      <a:pt x="1073" y="1547"/>
                      <a:pt x="1430" y="1347"/>
                      <a:pt x="1786" y="933"/>
                    </a:cubicBezTo>
                    <a:cubicBezTo>
                      <a:pt x="1970" y="718"/>
                      <a:pt x="2026" y="480"/>
                      <a:pt x="1940" y="282"/>
                    </a:cubicBezTo>
                    <a:close/>
                    <a:moveTo>
                      <a:pt x="1643" y="810"/>
                    </a:moveTo>
                    <a:cubicBezTo>
                      <a:pt x="1382" y="1115"/>
                      <a:pt x="1117" y="1298"/>
                      <a:pt x="1013" y="1363"/>
                    </a:cubicBezTo>
                    <a:cubicBezTo>
                      <a:pt x="909" y="1298"/>
                      <a:pt x="644" y="1115"/>
                      <a:pt x="383" y="810"/>
                    </a:cubicBezTo>
                    <a:cubicBezTo>
                      <a:pt x="247" y="652"/>
                      <a:pt x="202" y="487"/>
                      <a:pt x="258" y="357"/>
                    </a:cubicBezTo>
                    <a:cubicBezTo>
                      <a:pt x="299" y="262"/>
                      <a:pt x="391" y="200"/>
                      <a:pt x="499" y="196"/>
                    </a:cubicBezTo>
                    <a:cubicBezTo>
                      <a:pt x="503" y="196"/>
                      <a:pt x="507" y="196"/>
                      <a:pt x="512" y="196"/>
                    </a:cubicBezTo>
                    <a:cubicBezTo>
                      <a:pt x="669" y="196"/>
                      <a:pt x="821" y="311"/>
                      <a:pt x="930" y="515"/>
                    </a:cubicBezTo>
                    <a:cubicBezTo>
                      <a:pt x="965" y="580"/>
                      <a:pt x="1061" y="580"/>
                      <a:pt x="1096" y="515"/>
                    </a:cubicBezTo>
                    <a:cubicBezTo>
                      <a:pt x="1209" y="306"/>
                      <a:pt x="1366" y="189"/>
                      <a:pt x="1527" y="196"/>
                    </a:cubicBezTo>
                    <a:cubicBezTo>
                      <a:pt x="1635" y="200"/>
                      <a:pt x="1727" y="262"/>
                      <a:pt x="1768" y="357"/>
                    </a:cubicBezTo>
                    <a:cubicBezTo>
                      <a:pt x="1824" y="487"/>
                      <a:pt x="1779" y="652"/>
                      <a:pt x="1643" y="81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21" name="그룹 20">
              <a:extLst>
                <a:ext uri="{FF2B5EF4-FFF2-40B4-BE49-F238E27FC236}">
                  <a16:creationId xmlns:a16="http://schemas.microsoft.com/office/drawing/2014/main" id="{B1FB78C5-9544-404E-B73F-DDD1A0C84EAB}"/>
                </a:ext>
              </a:extLst>
            </p:cNvPr>
            <p:cNvGrpSpPr/>
            <p:nvPr/>
          </p:nvGrpSpPr>
          <p:grpSpPr>
            <a:xfrm>
              <a:off x="8670369" y="2474343"/>
              <a:ext cx="350702" cy="589759"/>
              <a:chOff x="1897063" y="644525"/>
              <a:chExt cx="712788" cy="1198563"/>
            </a:xfrm>
            <a:solidFill>
              <a:sysClr val="window" lastClr="FFFFFF"/>
            </a:solidFill>
          </p:grpSpPr>
          <p:sp>
            <p:nvSpPr>
              <p:cNvPr id="49" name="Oval 11">
                <a:extLst>
                  <a:ext uri="{FF2B5EF4-FFF2-40B4-BE49-F238E27FC236}">
                    <a16:creationId xmlns:a16="http://schemas.microsoft.com/office/drawing/2014/main" id="{2B9FD845-0254-4071-B84E-E4F74FCCB4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35201" y="700088"/>
                <a:ext cx="36513" cy="34925"/>
              </a:xfrm>
              <a:prstGeom prst="ellipse">
                <a:avLst/>
              </a:pr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0" name="Oval 12">
                <a:extLst>
                  <a:ext uri="{FF2B5EF4-FFF2-40B4-BE49-F238E27FC236}">
                    <a16:creationId xmlns:a16="http://schemas.microsoft.com/office/drawing/2014/main" id="{D1C4EE9A-2C15-47B7-99B7-74F7EF9F49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28863" y="700088"/>
                <a:ext cx="34925" cy="34925"/>
              </a:xfrm>
              <a:prstGeom prst="ellipse">
                <a:avLst/>
              </a:pr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1" name="Oval 13">
                <a:extLst>
                  <a:ext uri="{FF2B5EF4-FFF2-40B4-BE49-F238E27FC236}">
                    <a16:creationId xmlns:a16="http://schemas.microsoft.com/office/drawing/2014/main" id="{C4494931-881A-428B-9F39-E4AA0225AB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3126" y="700088"/>
                <a:ext cx="34925" cy="34925"/>
              </a:xfrm>
              <a:prstGeom prst="ellipse">
                <a:avLst/>
              </a:pr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2" name="Freeform 14">
                <a:extLst>
                  <a:ext uri="{FF2B5EF4-FFF2-40B4-BE49-F238E27FC236}">
                    <a16:creationId xmlns:a16="http://schemas.microsoft.com/office/drawing/2014/main" id="{9F10BC47-6D11-4755-9C03-2361139E553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897063" y="644525"/>
                <a:ext cx="712788" cy="1198563"/>
              </a:xfrm>
              <a:custGeom>
                <a:avLst/>
                <a:gdLst>
                  <a:gd name="T0" fmla="*/ 3701 w 3794"/>
                  <a:gd name="T1" fmla="*/ 3958 h 6400"/>
                  <a:gd name="T2" fmla="*/ 3794 w 3794"/>
                  <a:gd name="T3" fmla="*/ 3864 h 6400"/>
                  <a:gd name="T4" fmla="*/ 3794 w 3794"/>
                  <a:gd name="T5" fmla="*/ 395 h 6400"/>
                  <a:gd name="T6" fmla="*/ 3400 w 3794"/>
                  <a:gd name="T7" fmla="*/ 0 h 6400"/>
                  <a:gd name="T8" fmla="*/ 394 w 3794"/>
                  <a:gd name="T9" fmla="*/ 0 h 6400"/>
                  <a:gd name="T10" fmla="*/ 0 w 3794"/>
                  <a:gd name="T11" fmla="*/ 395 h 6400"/>
                  <a:gd name="T12" fmla="*/ 0 w 3794"/>
                  <a:gd name="T13" fmla="*/ 6005 h 6400"/>
                  <a:gd name="T14" fmla="*/ 394 w 3794"/>
                  <a:gd name="T15" fmla="*/ 6400 h 6400"/>
                  <a:gd name="T16" fmla="*/ 3400 w 3794"/>
                  <a:gd name="T17" fmla="*/ 6400 h 6400"/>
                  <a:gd name="T18" fmla="*/ 3794 w 3794"/>
                  <a:gd name="T19" fmla="*/ 6005 h 6400"/>
                  <a:gd name="T20" fmla="*/ 3794 w 3794"/>
                  <a:gd name="T21" fmla="*/ 4302 h 6400"/>
                  <a:gd name="T22" fmla="*/ 3701 w 3794"/>
                  <a:gd name="T23" fmla="*/ 4208 h 6400"/>
                  <a:gd name="T24" fmla="*/ 3607 w 3794"/>
                  <a:gd name="T25" fmla="*/ 4302 h 6400"/>
                  <a:gd name="T26" fmla="*/ 3607 w 3794"/>
                  <a:gd name="T27" fmla="*/ 5611 h 6400"/>
                  <a:gd name="T28" fmla="*/ 187 w 3794"/>
                  <a:gd name="T29" fmla="*/ 5611 h 6400"/>
                  <a:gd name="T30" fmla="*/ 187 w 3794"/>
                  <a:gd name="T31" fmla="*/ 789 h 6400"/>
                  <a:gd name="T32" fmla="*/ 3607 w 3794"/>
                  <a:gd name="T33" fmla="*/ 789 h 6400"/>
                  <a:gd name="T34" fmla="*/ 3607 w 3794"/>
                  <a:gd name="T35" fmla="*/ 3864 h 6400"/>
                  <a:gd name="T36" fmla="*/ 3701 w 3794"/>
                  <a:gd name="T37" fmla="*/ 3958 h 6400"/>
                  <a:gd name="T38" fmla="*/ 3607 w 3794"/>
                  <a:gd name="T39" fmla="*/ 5799 h 6400"/>
                  <a:gd name="T40" fmla="*/ 3607 w 3794"/>
                  <a:gd name="T41" fmla="*/ 6005 h 6400"/>
                  <a:gd name="T42" fmla="*/ 3400 w 3794"/>
                  <a:gd name="T43" fmla="*/ 6212 h 6400"/>
                  <a:gd name="T44" fmla="*/ 394 w 3794"/>
                  <a:gd name="T45" fmla="*/ 6212 h 6400"/>
                  <a:gd name="T46" fmla="*/ 187 w 3794"/>
                  <a:gd name="T47" fmla="*/ 6005 h 6400"/>
                  <a:gd name="T48" fmla="*/ 187 w 3794"/>
                  <a:gd name="T49" fmla="*/ 5799 h 6400"/>
                  <a:gd name="T50" fmla="*/ 3607 w 3794"/>
                  <a:gd name="T51" fmla="*/ 5799 h 6400"/>
                  <a:gd name="T52" fmla="*/ 187 w 3794"/>
                  <a:gd name="T53" fmla="*/ 601 h 6400"/>
                  <a:gd name="T54" fmla="*/ 187 w 3794"/>
                  <a:gd name="T55" fmla="*/ 395 h 6400"/>
                  <a:gd name="T56" fmla="*/ 394 w 3794"/>
                  <a:gd name="T57" fmla="*/ 188 h 6400"/>
                  <a:gd name="T58" fmla="*/ 3400 w 3794"/>
                  <a:gd name="T59" fmla="*/ 188 h 6400"/>
                  <a:gd name="T60" fmla="*/ 3607 w 3794"/>
                  <a:gd name="T61" fmla="*/ 395 h 6400"/>
                  <a:gd name="T62" fmla="*/ 3607 w 3794"/>
                  <a:gd name="T63" fmla="*/ 601 h 6400"/>
                  <a:gd name="T64" fmla="*/ 187 w 3794"/>
                  <a:gd name="T65" fmla="*/ 601 h 6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794" h="6400">
                    <a:moveTo>
                      <a:pt x="3701" y="3958"/>
                    </a:moveTo>
                    <a:cubicBezTo>
                      <a:pt x="3752" y="3958"/>
                      <a:pt x="3794" y="3916"/>
                      <a:pt x="3794" y="3864"/>
                    </a:cubicBezTo>
                    <a:lnTo>
                      <a:pt x="3794" y="395"/>
                    </a:lnTo>
                    <a:cubicBezTo>
                      <a:pt x="3794" y="177"/>
                      <a:pt x="3617" y="0"/>
                      <a:pt x="3400" y="0"/>
                    </a:cubicBezTo>
                    <a:lnTo>
                      <a:pt x="394" y="0"/>
                    </a:lnTo>
                    <a:cubicBezTo>
                      <a:pt x="177" y="0"/>
                      <a:pt x="0" y="177"/>
                      <a:pt x="0" y="395"/>
                    </a:cubicBezTo>
                    <a:lnTo>
                      <a:pt x="0" y="6005"/>
                    </a:lnTo>
                    <a:cubicBezTo>
                      <a:pt x="0" y="6223"/>
                      <a:pt x="177" y="6400"/>
                      <a:pt x="394" y="6400"/>
                    </a:cubicBezTo>
                    <a:lnTo>
                      <a:pt x="3400" y="6400"/>
                    </a:lnTo>
                    <a:cubicBezTo>
                      <a:pt x="3617" y="6400"/>
                      <a:pt x="3794" y="6223"/>
                      <a:pt x="3794" y="6005"/>
                    </a:cubicBezTo>
                    <a:lnTo>
                      <a:pt x="3794" y="4302"/>
                    </a:lnTo>
                    <a:cubicBezTo>
                      <a:pt x="3794" y="4250"/>
                      <a:pt x="3752" y="4208"/>
                      <a:pt x="3701" y="4208"/>
                    </a:cubicBezTo>
                    <a:cubicBezTo>
                      <a:pt x="3649" y="4208"/>
                      <a:pt x="3607" y="4250"/>
                      <a:pt x="3607" y="4302"/>
                    </a:cubicBezTo>
                    <a:lnTo>
                      <a:pt x="3607" y="5611"/>
                    </a:lnTo>
                    <a:lnTo>
                      <a:pt x="187" y="5611"/>
                    </a:lnTo>
                    <a:lnTo>
                      <a:pt x="187" y="789"/>
                    </a:lnTo>
                    <a:lnTo>
                      <a:pt x="3607" y="789"/>
                    </a:lnTo>
                    <a:lnTo>
                      <a:pt x="3607" y="3864"/>
                    </a:lnTo>
                    <a:cubicBezTo>
                      <a:pt x="3607" y="3916"/>
                      <a:pt x="3649" y="3958"/>
                      <a:pt x="3701" y="3958"/>
                    </a:cubicBezTo>
                    <a:close/>
                    <a:moveTo>
                      <a:pt x="3607" y="5799"/>
                    </a:moveTo>
                    <a:lnTo>
                      <a:pt x="3607" y="6005"/>
                    </a:lnTo>
                    <a:cubicBezTo>
                      <a:pt x="3607" y="6119"/>
                      <a:pt x="3514" y="6212"/>
                      <a:pt x="3400" y="6212"/>
                    </a:cubicBezTo>
                    <a:lnTo>
                      <a:pt x="394" y="6212"/>
                    </a:lnTo>
                    <a:cubicBezTo>
                      <a:pt x="280" y="6212"/>
                      <a:pt x="187" y="6119"/>
                      <a:pt x="187" y="6005"/>
                    </a:cubicBezTo>
                    <a:lnTo>
                      <a:pt x="187" y="5799"/>
                    </a:lnTo>
                    <a:lnTo>
                      <a:pt x="3607" y="5799"/>
                    </a:lnTo>
                    <a:close/>
                    <a:moveTo>
                      <a:pt x="187" y="601"/>
                    </a:moveTo>
                    <a:lnTo>
                      <a:pt x="187" y="395"/>
                    </a:lnTo>
                    <a:cubicBezTo>
                      <a:pt x="187" y="281"/>
                      <a:pt x="280" y="188"/>
                      <a:pt x="394" y="188"/>
                    </a:cubicBezTo>
                    <a:lnTo>
                      <a:pt x="3400" y="188"/>
                    </a:lnTo>
                    <a:cubicBezTo>
                      <a:pt x="3514" y="188"/>
                      <a:pt x="3607" y="281"/>
                      <a:pt x="3607" y="395"/>
                    </a:cubicBezTo>
                    <a:lnTo>
                      <a:pt x="3607" y="601"/>
                    </a:lnTo>
                    <a:lnTo>
                      <a:pt x="187" y="601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3" name="Freeform 15">
                <a:extLst>
                  <a:ext uri="{FF2B5EF4-FFF2-40B4-BE49-F238E27FC236}">
                    <a16:creationId xmlns:a16="http://schemas.microsoft.com/office/drawing/2014/main" id="{5FF3DB41-2DD1-43BE-9E2B-E7C7ECD5A5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98688" y="1752600"/>
                <a:ext cx="109538" cy="34925"/>
              </a:xfrm>
              <a:custGeom>
                <a:avLst/>
                <a:gdLst>
                  <a:gd name="T0" fmla="*/ 494 w 588"/>
                  <a:gd name="T1" fmla="*/ 0 h 187"/>
                  <a:gd name="T2" fmla="*/ 94 w 588"/>
                  <a:gd name="T3" fmla="*/ 0 h 187"/>
                  <a:gd name="T4" fmla="*/ 0 w 588"/>
                  <a:gd name="T5" fmla="*/ 93 h 187"/>
                  <a:gd name="T6" fmla="*/ 94 w 588"/>
                  <a:gd name="T7" fmla="*/ 187 h 187"/>
                  <a:gd name="T8" fmla="*/ 494 w 588"/>
                  <a:gd name="T9" fmla="*/ 187 h 187"/>
                  <a:gd name="T10" fmla="*/ 588 w 588"/>
                  <a:gd name="T11" fmla="*/ 93 h 187"/>
                  <a:gd name="T12" fmla="*/ 494 w 588"/>
                  <a:gd name="T13" fmla="*/ 0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88" h="187">
                    <a:moveTo>
                      <a:pt x="494" y="0"/>
                    </a:moveTo>
                    <a:lnTo>
                      <a:pt x="94" y="0"/>
                    </a:lnTo>
                    <a:cubicBezTo>
                      <a:pt x="42" y="0"/>
                      <a:pt x="0" y="42"/>
                      <a:pt x="0" y="93"/>
                    </a:cubicBezTo>
                    <a:cubicBezTo>
                      <a:pt x="0" y="145"/>
                      <a:pt x="42" y="187"/>
                      <a:pt x="94" y="187"/>
                    </a:cubicBezTo>
                    <a:lnTo>
                      <a:pt x="494" y="187"/>
                    </a:lnTo>
                    <a:cubicBezTo>
                      <a:pt x="546" y="187"/>
                      <a:pt x="588" y="145"/>
                      <a:pt x="588" y="93"/>
                    </a:cubicBezTo>
                    <a:cubicBezTo>
                      <a:pt x="588" y="42"/>
                      <a:pt x="546" y="0"/>
                      <a:pt x="494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4" name="Oval 16">
                <a:extLst>
                  <a:ext uri="{FF2B5EF4-FFF2-40B4-BE49-F238E27FC236}">
                    <a16:creationId xmlns:a16="http://schemas.microsoft.com/office/drawing/2014/main" id="{2508FF7D-B0D4-4F06-AFDB-873F52DBB2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35201" y="700088"/>
                <a:ext cx="36513" cy="34925"/>
              </a:xfrm>
              <a:prstGeom prst="ellipse">
                <a:avLst/>
              </a:pr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5" name="Oval 17">
                <a:extLst>
                  <a:ext uri="{FF2B5EF4-FFF2-40B4-BE49-F238E27FC236}">
                    <a16:creationId xmlns:a16="http://schemas.microsoft.com/office/drawing/2014/main" id="{E02729F3-6398-4E0B-84DD-406E3E5597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28863" y="700088"/>
                <a:ext cx="34925" cy="34925"/>
              </a:xfrm>
              <a:prstGeom prst="ellipse">
                <a:avLst/>
              </a:pr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6" name="Oval 18">
                <a:extLst>
                  <a:ext uri="{FF2B5EF4-FFF2-40B4-BE49-F238E27FC236}">
                    <a16:creationId xmlns:a16="http://schemas.microsoft.com/office/drawing/2014/main" id="{6230C19B-28C9-4B5C-AEF3-5E619B06F0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3126" y="700088"/>
                <a:ext cx="34925" cy="34925"/>
              </a:xfrm>
              <a:prstGeom prst="ellipse">
                <a:avLst/>
              </a:pr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7" name="Freeform 19">
                <a:extLst>
                  <a:ext uri="{FF2B5EF4-FFF2-40B4-BE49-F238E27FC236}">
                    <a16:creationId xmlns:a16="http://schemas.microsoft.com/office/drawing/2014/main" id="{75C0925A-9977-4E0B-8990-452BFC71778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990726" y="944563"/>
                <a:ext cx="525463" cy="523875"/>
              </a:xfrm>
              <a:custGeom>
                <a:avLst/>
                <a:gdLst>
                  <a:gd name="T0" fmla="*/ 1396 w 2792"/>
                  <a:gd name="T1" fmla="*/ 0 h 2793"/>
                  <a:gd name="T2" fmla="*/ 0 w 2792"/>
                  <a:gd name="T3" fmla="*/ 1397 h 2793"/>
                  <a:gd name="T4" fmla="*/ 1396 w 2792"/>
                  <a:gd name="T5" fmla="*/ 2793 h 2793"/>
                  <a:gd name="T6" fmla="*/ 2792 w 2792"/>
                  <a:gd name="T7" fmla="*/ 1397 h 2793"/>
                  <a:gd name="T8" fmla="*/ 1396 w 2792"/>
                  <a:gd name="T9" fmla="*/ 0 h 2793"/>
                  <a:gd name="T10" fmla="*/ 1396 w 2792"/>
                  <a:gd name="T11" fmla="*/ 2605 h 2793"/>
                  <a:gd name="T12" fmla="*/ 187 w 2792"/>
                  <a:gd name="T13" fmla="*/ 1397 h 2793"/>
                  <a:gd name="T14" fmla="*/ 1396 w 2792"/>
                  <a:gd name="T15" fmla="*/ 188 h 2793"/>
                  <a:gd name="T16" fmla="*/ 2605 w 2792"/>
                  <a:gd name="T17" fmla="*/ 1397 h 2793"/>
                  <a:gd name="T18" fmla="*/ 1396 w 2792"/>
                  <a:gd name="T19" fmla="*/ 2605 h 27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92" h="2793">
                    <a:moveTo>
                      <a:pt x="1396" y="0"/>
                    </a:moveTo>
                    <a:cubicBezTo>
                      <a:pt x="626" y="0"/>
                      <a:pt x="0" y="627"/>
                      <a:pt x="0" y="1397"/>
                    </a:cubicBezTo>
                    <a:cubicBezTo>
                      <a:pt x="0" y="2167"/>
                      <a:pt x="626" y="2793"/>
                      <a:pt x="1396" y="2793"/>
                    </a:cubicBezTo>
                    <a:cubicBezTo>
                      <a:pt x="2166" y="2793"/>
                      <a:pt x="2792" y="2167"/>
                      <a:pt x="2792" y="1397"/>
                    </a:cubicBezTo>
                    <a:cubicBezTo>
                      <a:pt x="2792" y="627"/>
                      <a:pt x="2166" y="0"/>
                      <a:pt x="1396" y="0"/>
                    </a:cubicBezTo>
                    <a:close/>
                    <a:moveTo>
                      <a:pt x="1396" y="2605"/>
                    </a:moveTo>
                    <a:cubicBezTo>
                      <a:pt x="730" y="2605"/>
                      <a:pt x="187" y="2063"/>
                      <a:pt x="187" y="1397"/>
                    </a:cubicBezTo>
                    <a:cubicBezTo>
                      <a:pt x="187" y="730"/>
                      <a:pt x="730" y="188"/>
                      <a:pt x="1396" y="188"/>
                    </a:cubicBezTo>
                    <a:cubicBezTo>
                      <a:pt x="2062" y="188"/>
                      <a:pt x="2605" y="730"/>
                      <a:pt x="2605" y="1397"/>
                    </a:cubicBezTo>
                    <a:cubicBezTo>
                      <a:pt x="2605" y="2063"/>
                      <a:pt x="2062" y="2605"/>
                      <a:pt x="1396" y="2605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8" name="Freeform 20">
                <a:extLst>
                  <a:ext uri="{FF2B5EF4-FFF2-40B4-BE49-F238E27FC236}">
                    <a16:creationId xmlns:a16="http://schemas.microsoft.com/office/drawing/2014/main" id="{DC3193CC-3AF6-4C31-8BF1-85766E5965C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141538" y="1033463"/>
                <a:ext cx="282575" cy="344488"/>
              </a:xfrm>
              <a:custGeom>
                <a:avLst/>
                <a:gdLst>
                  <a:gd name="T0" fmla="*/ 1446 w 1504"/>
                  <a:gd name="T1" fmla="*/ 840 h 1839"/>
                  <a:gd name="T2" fmla="*/ 143 w 1504"/>
                  <a:gd name="T3" fmla="*/ 38 h 1839"/>
                  <a:gd name="T4" fmla="*/ 0 w 1504"/>
                  <a:gd name="T5" fmla="*/ 118 h 1839"/>
                  <a:gd name="T6" fmla="*/ 0 w 1504"/>
                  <a:gd name="T7" fmla="*/ 1721 h 1839"/>
                  <a:gd name="T8" fmla="*/ 143 w 1504"/>
                  <a:gd name="T9" fmla="*/ 1801 h 1839"/>
                  <a:gd name="T10" fmla="*/ 1446 w 1504"/>
                  <a:gd name="T11" fmla="*/ 1000 h 1839"/>
                  <a:gd name="T12" fmla="*/ 1446 w 1504"/>
                  <a:gd name="T13" fmla="*/ 840 h 1839"/>
                  <a:gd name="T14" fmla="*/ 188 w 1504"/>
                  <a:gd name="T15" fmla="*/ 1553 h 1839"/>
                  <a:gd name="T16" fmla="*/ 188 w 1504"/>
                  <a:gd name="T17" fmla="*/ 286 h 1839"/>
                  <a:gd name="T18" fmla="*/ 1217 w 1504"/>
                  <a:gd name="T19" fmla="*/ 920 h 1839"/>
                  <a:gd name="T20" fmla="*/ 188 w 1504"/>
                  <a:gd name="T21" fmla="*/ 1553 h 18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04" h="1839">
                    <a:moveTo>
                      <a:pt x="1446" y="840"/>
                    </a:moveTo>
                    <a:lnTo>
                      <a:pt x="143" y="38"/>
                    </a:lnTo>
                    <a:cubicBezTo>
                      <a:pt x="82" y="0"/>
                      <a:pt x="0" y="46"/>
                      <a:pt x="0" y="118"/>
                    </a:cubicBezTo>
                    <a:lnTo>
                      <a:pt x="0" y="1721"/>
                    </a:lnTo>
                    <a:cubicBezTo>
                      <a:pt x="0" y="1793"/>
                      <a:pt x="82" y="1839"/>
                      <a:pt x="143" y="1801"/>
                    </a:cubicBezTo>
                    <a:lnTo>
                      <a:pt x="1446" y="1000"/>
                    </a:lnTo>
                    <a:cubicBezTo>
                      <a:pt x="1504" y="964"/>
                      <a:pt x="1504" y="876"/>
                      <a:pt x="1446" y="840"/>
                    </a:cubicBezTo>
                    <a:close/>
                    <a:moveTo>
                      <a:pt x="188" y="1553"/>
                    </a:moveTo>
                    <a:lnTo>
                      <a:pt x="188" y="286"/>
                    </a:lnTo>
                    <a:lnTo>
                      <a:pt x="1217" y="920"/>
                    </a:lnTo>
                    <a:lnTo>
                      <a:pt x="188" y="155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9" name="Freeform 21">
                <a:extLst>
                  <a:ext uri="{FF2B5EF4-FFF2-40B4-BE49-F238E27FC236}">
                    <a16:creationId xmlns:a16="http://schemas.microsoft.com/office/drawing/2014/main" id="{8A23B2E2-74F4-4C7B-B704-354432DD5B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47876" y="1508125"/>
                <a:ext cx="430213" cy="109538"/>
              </a:xfrm>
              <a:custGeom>
                <a:avLst/>
                <a:gdLst>
                  <a:gd name="T0" fmla="*/ 2198 w 2292"/>
                  <a:gd name="T1" fmla="*/ 200 h 589"/>
                  <a:gd name="T2" fmla="*/ 589 w 2292"/>
                  <a:gd name="T3" fmla="*/ 200 h 589"/>
                  <a:gd name="T4" fmla="*/ 589 w 2292"/>
                  <a:gd name="T5" fmla="*/ 94 h 589"/>
                  <a:gd name="T6" fmla="*/ 495 w 2292"/>
                  <a:gd name="T7" fmla="*/ 0 h 589"/>
                  <a:gd name="T8" fmla="*/ 401 w 2292"/>
                  <a:gd name="T9" fmla="*/ 94 h 589"/>
                  <a:gd name="T10" fmla="*/ 401 w 2292"/>
                  <a:gd name="T11" fmla="*/ 200 h 589"/>
                  <a:gd name="T12" fmla="*/ 94 w 2292"/>
                  <a:gd name="T13" fmla="*/ 200 h 589"/>
                  <a:gd name="T14" fmla="*/ 0 w 2292"/>
                  <a:gd name="T15" fmla="*/ 294 h 589"/>
                  <a:gd name="T16" fmla="*/ 94 w 2292"/>
                  <a:gd name="T17" fmla="*/ 388 h 589"/>
                  <a:gd name="T18" fmla="*/ 401 w 2292"/>
                  <a:gd name="T19" fmla="*/ 388 h 589"/>
                  <a:gd name="T20" fmla="*/ 401 w 2292"/>
                  <a:gd name="T21" fmla="*/ 495 h 589"/>
                  <a:gd name="T22" fmla="*/ 495 w 2292"/>
                  <a:gd name="T23" fmla="*/ 589 h 589"/>
                  <a:gd name="T24" fmla="*/ 589 w 2292"/>
                  <a:gd name="T25" fmla="*/ 495 h 589"/>
                  <a:gd name="T26" fmla="*/ 589 w 2292"/>
                  <a:gd name="T27" fmla="*/ 388 h 589"/>
                  <a:gd name="T28" fmla="*/ 2198 w 2292"/>
                  <a:gd name="T29" fmla="*/ 388 h 589"/>
                  <a:gd name="T30" fmla="*/ 2292 w 2292"/>
                  <a:gd name="T31" fmla="*/ 294 h 589"/>
                  <a:gd name="T32" fmla="*/ 2198 w 2292"/>
                  <a:gd name="T33" fmla="*/ 200 h 5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292" h="589">
                    <a:moveTo>
                      <a:pt x="2198" y="200"/>
                    </a:moveTo>
                    <a:lnTo>
                      <a:pt x="589" y="200"/>
                    </a:lnTo>
                    <a:lnTo>
                      <a:pt x="589" y="94"/>
                    </a:lnTo>
                    <a:cubicBezTo>
                      <a:pt x="589" y="42"/>
                      <a:pt x="547" y="0"/>
                      <a:pt x="495" y="0"/>
                    </a:cubicBezTo>
                    <a:cubicBezTo>
                      <a:pt x="443" y="0"/>
                      <a:pt x="401" y="42"/>
                      <a:pt x="401" y="94"/>
                    </a:cubicBezTo>
                    <a:lnTo>
                      <a:pt x="401" y="200"/>
                    </a:lnTo>
                    <a:lnTo>
                      <a:pt x="94" y="200"/>
                    </a:lnTo>
                    <a:cubicBezTo>
                      <a:pt x="42" y="200"/>
                      <a:pt x="0" y="242"/>
                      <a:pt x="0" y="294"/>
                    </a:cubicBezTo>
                    <a:cubicBezTo>
                      <a:pt x="0" y="346"/>
                      <a:pt x="42" y="388"/>
                      <a:pt x="94" y="388"/>
                    </a:cubicBezTo>
                    <a:lnTo>
                      <a:pt x="401" y="388"/>
                    </a:lnTo>
                    <a:lnTo>
                      <a:pt x="401" y="495"/>
                    </a:lnTo>
                    <a:cubicBezTo>
                      <a:pt x="401" y="547"/>
                      <a:pt x="443" y="589"/>
                      <a:pt x="495" y="589"/>
                    </a:cubicBezTo>
                    <a:cubicBezTo>
                      <a:pt x="547" y="589"/>
                      <a:pt x="589" y="547"/>
                      <a:pt x="589" y="495"/>
                    </a:cubicBezTo>
                    <a:lnTo>
                      <a:pt x="589" y="388"/>
                    </a:lnTo>
                    <a:lnTo>
                      <a:pt x="2198" y="388"/>
                    </a:lnTo>
                    <a:cubicBezTo>
                      <a:pt x="2250" y="388"/>
                      <a:pt x="2292" y="346"/>
                      <a:pt x="2292" y="294"/>
                    </a:cubicBezTo>
                    <a:cubicBezTo>
                      <a:pt x="2292" y="242"/>
                      <a:pt x="2250" y="200"/>
                      <a:pt x="2198" y="20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22" name="그룹 21">
              <a:extLst>
                <a:ext uri="{FF2B5EF4-FFF2-40B4-BE49-F238E27FC236}">
                  <a16:creationId xmlns:a16="http://schemas.microsoft.com/office/drawing/2014/main" id="{5DE3F4BC-0447-4DBD-AB2D-27E08702CB31}"/>
                </a:ext>
              </a:extLst>
            </p:cNvPr>
            <p:cNvGrpSpPr/>
            <p:nvPr/>
          </p:nvGrpSpPr>
          <p:grpSpPr>
            <a:xfrm>
              <a:off x="6751399" y="4517393"/>
              <a:ext cx="535035" cy="589759"/>
              <a:chOff x="5168900" y="568325"/>
              <a:chExt cx="1087438" cy="1198563"/>
            </a:xfrm>
            <a:solidFill>
              <a:sysClr val="window" lastClr="FFFFFF"/>
            </a:solidFill>
          </p:grpSpPr>
          <p:sp>
            <p:nvSpPr>
              <p:cNvPr id="46" name="Freeform 38">
                <a:extLst>
                  <a:ext uri="{FF2B5EF4-FFF2-40B4-BE49-F238E27FC236}">
                    <a16:creationId xmlns:a16="http://schemas.microsoft.com/office/drawing/2014/main" id="{5C202795-DD51-4331-AB48-348A9C5EC94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68900" y="568325"/>
                <a:ext cx="1087438" cy="1198563"/>
              </a:xfrm>
              <a:custGeom>
                <a:avLst/>
                <a:gdLst>
                  <a:gd name="T0" fmla="*/ 5798 w 5798"/>
                  <a:gd name="T1" fmla="*/ 495 h 6400"/>
                  <a:gd name="T2" fmla="*/ 2805 w 5798"/>
                  <a:gd name="T3" fmla="*/ 495 h 6400"/>
                  <a:gd name="T4" fmla="*/ 578 w 5798"/>
                  <a:gd name="T5" fmla="*/ 3807 h 6400"/>
                  <a:gd name="T6" fmla="*/ 0 w 5798"/>
                  <a:gd name="T7" fmla="*/ 5905 h 6400"/>
                  <a:gd name="T8" fmla="*/ 2993 w 5798"/>
                  <a:gd name="T9" fmla="*/ 5905 h 6400"/>
                  <a:gd name="T10" fmla="*/ 5220 w 5798"/>
                  <a:gd name="T11" fmla="*/ 2593 h 6400"/>
                  <a:gd name="T12" fmla="*/ 5798 w 5798"/>
                  <a:gd name="T13" fmla="*/ 1356 h 6400"/>
                  <a:gd name="T14" fmla="*/ 5611 w 5798"/>
                  <a:gd name="T15" fmla="*/ 2098 h 6400"/>
                  <a:gd name="T16" fmla="*/ 4346 w 5798"/>
                  <a:gd name="T17" fmla="*/ 2423 h 6400"/>
                  <a:gd name="T18" fmla="*/ 3600 w 5798"/>
                  <a:gd name="T19" fmla="*/ 2405 h 6400"/>
                  <a:gd name="T20" fmla="*/ 2993 w 5798"/>
                  <a:gd name="T21" fmla="*/ 495 h 6400"/>
                  <a:gd name="T22" fmla="*/ 5611 w 5798"/>
                  <a:gd name="T23" fmla="*/ 495 h 6400"/>
                  <a:gd name="T24" fmla="*/ 2805 w 5798"/>
                  <a:gd name="T25" fmla="*/ 1025 h 6400"/>
                  <a:gd name="T26" fmla="*/ 2493 w 5798"/>
                  <a:gd name="T27" fmla="*/ 1598 h 6400"/>
                  <a:gd name="T28" fmla="*/ 2224 w 5798"/>
                  <a:gd name="T29" fmla="*/ 1904 h 6400"/>
                  <a:gd name="T30" fmla="*/ 1391 w 5798"/>
                  <a:gd name="T31" fmla="*/ 3106 h 6400"/>
                  <a:gd name="T32" fmla="*/ 2104 w 5798"/>
                  <a:gd name="T33" fmla="*/ 3106 h 6400"/>
                  <a:gd name="T34" fmla="*/ 1438 w 5798"/>
                  <a:gd name="T35" fmla="*/ 3753 h 6400"/>
                  <a:gd name="T36" fmla="*/ 1961 w 5798"/>
                  <a:gd name="T37" fmla="*/ 1199 h 6400"/>
                  <a:gd name="T38" fmla="*/ 1110 w 5798"/>
                  <a:gd name="T39" fmla="*/ 1904 h 6400"/>
                  <a:gd name="T40" fmla="*/ 995 w 5798"/>
                  <a:gd name="T41" fmla="*/ 2092 h 6400"/>
                  <a:gd name="T42" fmla="*/ 691 w 5798"/>
                  <a:gd name="T43" fmla="*/ 3106 h 6400"/>
                  <a:gd name="T44" fmla="*/ 1257 w 5798"/>
                  <a:gd name="T45" fmla="*/ 3807 h 6400"/>
                  <a:gd name="T46" fmla="*/ 1203 w 5798"/>
                  <a:gd name="T47" fmla="*/ 3294 h 6400"/>
                  <a:gd name="T48" fmla="*/ 494 w 5798"/>
                  <a:gd name="T49" fmla="*/ 6212 h 6400"/>
                  <a:gd name="T50" fmla="*/ 494 w 5798"/>
                  <a:gd name="T51" fmla="*/ 3995 h 6400"/>
                  <a:gd name="T52" fmla="*/ 2104 w 5798"/>
                  <a:gd name="T53" fmla="*/ 3488 h 6400"/>
                  <a:gd name="T54" fmla="*/ 2498 w 5798"/>
                  <a:gd name="T55" fmla="*/ 3995 h 6400"/>
                  <a:gd name="T56" fmla="*/ 2498 w 5798"/>
                  <a:gd name="T57" fmla="*/ 3807 h 6400"/>
                  <a:gd name="T58" fmla="*/ 2291 w 5798"/>
                  <a:gd name="T59" fmla="*/ 3294 h 6400"/>
                  <a:gd name="T60" fmla="*/ 2993 w 5798"/>
                  <a:gd name="T61" fmla="*/ 4308 h 6400"/>
                  <a:gd name="T62" fmla="*/ 2993 w 5798"/>
                  <a:gd name="T63" fmla="*/ 5375 h 6400"/>
                  <a:gd name="T64" fmla="*/ 3305 w 5798"/>
                  <a:gd name="T65" fmla="*/ 4802 h 6400"/>
                  <a:gd name="T66" fmla="*/ 4110 w 5798"/>
                  <a:gd name="T67" fmla="*/ 4883 h 6400"/>
                  <a:gd name="T68" fmla="*/ 3837 w 5798"/>
                  <a:gd name="T69" fmla="*/ 5201 h 6400"/>
                  <a:gd name="T70" fmla="*/ 4406 w 5798"/>
                  <a:gd name="T71" fmla="*/ 4308 h 6400"/>
                  <a:gd name="T72" fmla="*/ 4811 w 5798"/>
                  <a:gd name="T73" fmla="*/ 4309 h 6400"/>
                  <a:gd name="T74" fmla="*/ 5107 w 5798"/>
                  <a:gd name="T75" fmla="*/ 3106 h 6400"/>
                  <a:gd name="T76" fmla="*/ 3694 w 5798"/>
                  <a:gd name="T77" fmla="*/ 3294 h 6400"/>
                  <a:gd name="T78" fmla="*/ 3608 w 5798"/>
                  <a:gd name="T79" fmla="*/ 4308 h 6400"/>
                  <a:gd name="T80" fmla="*/ 3272 w 5798"/>
                  <a:gd name="T81" fmla="*/ 5342 h 6400"/>
                  <a:gd name="T82" fmla="*/ 3300 w 5798"/>
                  <a:gd name="T83" fmla="*/ 2593 h 6400"/>
                  <a:gd name="T84" fmla="*/ 3507 w 5798"/>
                  <a:gd name="T85" fmla="*/ 3106 h 6400"/>
                  <a:gd name="T86" fmla="*/ 2805 w 5798"/>
                  <a:gd name="T87" fmla="*/ 2092 h 6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5798" h="6400">
                    <a:moveTo>
                      <a:pt x="5704" y="989"/>
                    </a:moveTo>
                    <a:cubicBezTo>
                      <a:pt x="5756" y="989"/>
                      <a:pt x="5798" y="947"/>
                      <a:pt x="5798" y="896"/>
                    </a:cubicBezTo>
                    <a:lnTo>
                      <a:pt x="5798" y="495"/>
                    </a:lnTo>
                    <a:cubicBezTo>
                      <a:pt x="5798" y="222"/>
                      <a:pt x="5576" y="0"/>
                      <a:pt x="5304" y="0"/>
                    </a:cubicBezTo>
                    <a:lnTo>
                      <a:pt x="3300" y="0"/>
                    </a:lnTo>
                    <a:cubicBezTo>
                      <a:pt x="3027" y="0"/>
                      <a:pt x="2805" y="222"/>
                      <a:pt x="2805" y="495"/>
                    </a:cubicBezTo>
                    <a:lnTo>
                      <a:pt x="2805" y="804"/>
                    </a:lnTo>
                    <a:cubicBezTo>
                      <a:pt x="1526" y="853"/>
                      <a:pt x="501" y="1909"/>
                      <a:pt x="501" y="3200"/>
                    </a:cubicBezTo>
                    <a:cubicBezTo>
                      <a:pt x="501" y="3406"/>
                      <a:pt x="527" y="3610"/>
                      <a:pt x="578" y="3807"/>
                    </a:cubicBezTo>
                    <a:lnTo>
                      <a:pt x="494" y="3807"/>
                    </a:lnTo>
                    <a:cubicBezTo>
                      <a:pt x="222" y="3807"/>
                      <a:pt x="0" y="4029"/>
                      <a:pt x="0" y="4302"/>
                    </a:cubicBezTo>
                    <a:lnTo>
                      <a:pt x="0" y="5905"/>
                    </a:lnTo>
                    <a:cubicBezTo>
                      <a:pt x="0" y="6178"/>
                      <a:pt x="222" y="6400"/>
                      <a:pt x="494" y="6400"/>
                    </a:cubicBezTo>
                    <a:lnTo>
                      <a:pt x="2498" y="6400"/>
                    </a:lnTo>
                    <a:cubicBezTo>
                      <a:pt x="2771" y="6400"/>
                      <a:pt x="2993" y="6178"/>
                      <a:pt x="2993" y="5905"/>
                    </a:cubicBezTo>
                    <a:lnTo>
                      <a:pt x="2993" y="5596"/>
                    </a:lnTo>
                    <a:cubicBezTo>
                      <a:pt x="4272" y="5547"/>
                      <a:pt x="5297" y="4491"/>
                      <a:pt x="5297" y="3200"/>
                    </a:cubicBezTo>
                    <a:cubicBezTo>
                      <a:pt x="5297" y="2994"/>
                      <a:pt x="5271" y="2790"/>
                      <a:pt x="5220" y="2593"/>
                    </a:cubicBezTo>
                    <a:lnTo>
                      <a:pt x="5304" y="2593"/>
                    </a:lnTo>
                    <a:cubicBezTo>
                      <a:pt x="5576" y="2593"/>
                      <a:pt x="5798" y="2371"/>
                      <a:pt x="5798" y="2098"/>
                    </a:cubicBezTo>
                    <a:lnTo>
                      <a:pt x="5798" y="1356"/>
                    </a:lnTo>
                    <a:cubicBezTo>
                      <a:pt x="5798" y="1304"/>
                      <a:pt x="5756" y="1262"/>
                      <a:pt x="5704" y="1262"/>
                    </a:cubicBezTo>
                    <a:cubicBezTo>
                      <a:pt x="5653" y="1262"/>
                      <a:pt x="5611" y="1304"/>
                      <a:pt x="5611" y="1356"/>
                    </a:cubicBezTo>
                    <a:lnTo>
                      <a:pt x="5611" y="2098"/>
                    </a:lnTo>
                    <a:cubicBezTo>
                      <a:pt x="5611" y="2267"/>
                      <a:pt x="5473" y="2405"/>
                      <a:pt x="5304" y="2405"/>
                    </a:cubicBezTo>
                    <a:lnTo>
                      <a:pt x="4402" y="2405"/>
                    </a:lnTo>
                    <a:cubicBezTo>
                      <a:pt x="4382" y="2405"/>
                      <a:pt x="4362" y="2411"/>
                      <a:pt x="4346" y="2423"/>
                    </a:cubicBezTo>
                    <a:lnTo>
                      <a:pt x="3694" y="2912"/>
                    </a:lnTo>
                    <a:lnTo>
                      <a:pt x="3694" y="2499"/>
                    </a:lnTo>
                    <a:cubicBezTo>
                      <a:pt x="3694" y="2447"/>
                      <a:pt x="3652" y="2405"/>
                      <a:pt x="3600" y="2405"/>
                    </a:cubicBezTo>
                    <a:lnTo>
                      <a:pt x="3300" y="2405"/>
                    </a:lnTo>
                    <a:cubicBezTo>
                      <a:pt x="3131" y="2405"/>
                      <a:pt x="2993" y="2267"/>
                      <a:pt x="2993" y="2098"/>
                    </a:cubicBezTo>
                    <a:lnTo>
                      <a:pt x="2993" y="495"/>
                    </a:lnTo>
                    <a:cubicBezTo>
                      <a:pt x="2993" y="326"/>
                      <a:pt x="3131" y="188"/>
                      <a:pt x="3300" y="188"/>
                    </a:cubicBezTo>
                    <a:lnTo>
                      <a:pt x="5304" y="188"/>
                    </a:lnTo>
                    <a:cubicBezTo>
                      <a:pt x="5473" y="188"/>
                      <a:pt x="5611" y="326"/>
                      <a:pt x="5611" y="495"/>
                    </a:cubicBezTo>
                    <a:lnTo>
                      <a:pt x="5611" y="896"/>
                    </a:lnTo>
                    <a:cubicBezTo>
                      <a:pt x="5611" y="947"/>
                      <a:pt x="5653" y="989"/>
                      <a:pt x="5704" y="989"/>
                    </a:cubicBezTo>
                    <a:close/>
                    <a:moveTo>
                      <a:pt x="2805" y="1025"/>
                    </a:moveTo>
                    <a:lnTo>
                      <a:pt x="2805" y="1904"/>
                    </a:lnTo>
                    <a:lnTo>
                      <a:pt x="2415" y="1904"/>
                    </a:lnTo>
                    <a:cubicBezTo>
                      <a:pt x="2438" y="1795"/>
                      <a:pt x="2464" y="1693"/>
                      <a:pt x="2493" y="1598"/>
                    </a:cubicBezTo>
                    <a:cubicBezTo>
                      <a:pt x="2594" y="1267"/>
                      <a:pt x="2709" y="1093"/>
                      <a:pt x="2805" y="1025"/>
                    </a:cubicBezTo>
                    <a:close/>
                    <a:moveTo>
                      <a:pt x="2526" y="1058"/>
                    </a:moveTo>
                    <a:cubicBezTo>
                      <a:pt x="2396" y="1256"/>
                      <a:pt x="2295" y="1555"/>
                      <a:pt x="2224" y="1904"/>
                    </a:cubicBezTo>
                    <a:lnTo>
                      <a:pt x="1677" y="1904"/>
                    </a:lnTo>
                    <a:cubicBezTo>
                      <a:pt x="1881" y="1492"/>
                      <a:pt x="2180" y="1187"/>
                      <a:pt x="2526" y="1058"/>
                    </a:cubicBezTo>
                    <a:close/>
                    <a:moveTo>
                      <a:pt x="1391" y="3106"/>
                    </a:moveTo>
                    <a:cubicBezTo>
                      <a:pt x="1402" y="2738"/>
                      <a:pt x="1474" y="2392"/>
                      <a:pt x="1594" y="2092"/>
                    </a:cubicBezTo>
                    <a:lnTo>
                      <a:pt x="2190" y="2092"/>
                    </a:lnTo>
                    <a:cubicBezTo>
                      <a:pt x="2138" y="2410"/>
                      <a:pt x="2109" y="2760"/>
                      <a:pt x="2104" y="3106"/>
                    </a:cubicBezTo>
                    <a:lnTo>
                      <a:pt x="1391" y="3106"/>
                    </a:lnTo>
                    <a:close/>
                    <a:moveTo>
                      <a:pt x="2049" y="3294"/>
                    </a:moveTo>
                    <a:lnTo>
                      <a:pt x="1438" y="3753"/>
                    </a:lnTo>
                    <a:cubicBezTo>
                      <a:pt x="1411" y="3603"/>
                      <a:pt x="1396" y="3449"/>
                      <a:pt x="1391" y="3294"/>
                    </a:cubicBezTo>
                    <a:lnTo>
                      <a:pt x="2049" y="3294"/>
                    </a:lnTo>
                    <a:close/>
                    <a:moveTo>
                      <a:pt x="1961" y="1199"/>
                    </a:moveTo>
                    <a:cubicBezTo>
                      <a:pt x="1863" y="1290"/>
                      <a:pt x="1772" y="1396"/>
                      <a:pt x="1688" y="1517"/>
                    </a:cubicBezTo>
                    <a:cubicBezTo>
                      <a:pt x="1605" y="1636"/>
                      <a:pt x="1532" y="1766"/>
                      <a:pt x="1470" y="1904"/>
                    </a:cubicBezTo>
                    <a:lnTo>
                      <a:pt x="1110" y="1904"/>
                    </a:lnTo>
                    <a:cubicBezTo>
                      <a:pt x="1328" y="1603"/>
                      <a:pt x="1621" y="1359"/>
                      <a:pt x="1961" y="1199"/>
                    </a:cubicBezTo>
                    <a:close/>
                    <a:moveTo>
                      <a:pt x="987" y="2091"/>
                    </a:moveTo>
                    <a:cubicBezTo>
                      <a:pt x="990" y="2091"/>
                      <a:pt x="993" y="2092"/>
                      <a:pt x="995" y="2092"/>
                    </a:cubicBezTo>
                    <a:lnTo>
                      <a:pt x="1392" y="2092"/>
                    </a:lnTo>
                    <a:cubicBezTo>
                      <a:pt x="1278" y="2403"/>
                      <a:pt x="1213" y="2748"/>
                      <a:pt x="1203" y="3106"/>
                    </a:cubicBezTo>
                    <a:lnTo>
                      <a:pt x="691" y="3106"/>
                    </a:lnTo>
                    <a:cubicBezTo>
                      <a:pt x="706" y="2737"/>
                      <a:pt x="812" y="2392"/>
                      <a:pt x="987" y="2091"/>
                    </a:cubicBezTo>
                    <a:close/>
                    <a:moveTo>
                      <a:pt x="1203" y="3294"/>
                    </a:moveTo>
                    <a:cubicBezTo>
                      <a:pt x="1208" y="3468"/>
                      <a:pt x="1226" y="3640"/>
                      <a:pt x="1257" y="3807"/>
                    </a:cubicBezTo>
                    <a:lnTo>
                      <a:pt x="773" y="3807"/>
                    </a:lnTo>
                    <a:cubicBezTo>
                      <a:pt x="725" y="3641"/>
                      <a:pt x="698" y="3468"/>
                      <a:pt x="690" y="3294"/>
                    </a:cubicBezTo>
                    <a:lnTo>
                      <a:pt x="1203" y="3294"/>
                    </a:lnTo>
                    <a:close/>
                    <a:moveTo>
                      <a:pt x="2805" y="5905"/>
                    </a:moveTo>
                    <a:cubicBezTo>
                      <a:pt x="2805" y="6074"/>
                      <a:pt x="2667" y="6212"/>
                      <a:pt x="2498" y="6212"/>
                    </a:cubicBezTo>
                    <a:lnTo>
                      <a:pt x="494" y="6212"/>
                    </a:lnTo>
                    <a:cubicBezTo>
                      <a:pt x="325" y="6212"/>
                      <a:pt x="187" y="6074"/>
                      <a:pt x="187" y="5905"/>
                    </a:cubicBezTo>
                    <a:lnTo>
                      <a:pt x="187" y="4302"/>
                    </a:lnTo>
                    <a:cubicBezTo>
                      <a:pt x="187" y="4133"/>
                      <a:pt x="325" y="3995"/>
                      <a:pt x="494" y="3995"/>
                    </a:cubicBezTo>
                    <a:lnTo>
                      <a:pt x="1371" y="3995"/>
                    </a:lnTo>
                    <a:cubicBezTo>
                      <a:pt x="1400" y="3995"/>
                      <a:pt x="1428" y="3995"/>
                      <a:pt x="1452" y="3977"/>
                    </a:cubicBezTo>
                    <a:lnTo>
                      <a:pt x="2104" y="3488"/>
                    </a:lnTo>
                    <a:lnTo>
                      <a:pt x="2104" y="3901"/>
                    </a:lnTo>
                    <a:cubicBezTo>
                      <a:pt x="2104" y="3953"/>
                      <a:pt x="2146" y="3995"/>
                      <a:pt x="2198" y="3995"/>
                    </a:cubicBezTo>
                    <a:lnTo>
                      <a:pt x="2498" y="3995"/>
                    </a:lnTo>
                    <a:cubicBezTo>
                      <a:pt x="2667" y="3995"/>
                      <a:pt x="2805" y="4133"/>
                      <a:pt x="2805" y="4302"/>
                    </a:cubicBezTo>
                    <a:lnTo>
                      <a:pt x="2805" y="5905"/>
                    </a:lnTo>
                    <a:close/>
                    <a:moveTo>
                      <a:pt x="2498" y="3807"/>
                    </a:moveTo>
                    <a:lnTo>
                      <a:pt x="2292" y="3807"/>
                    </a:lnTo>
                    <a:lnTo>
                      <a:pt x="2292" y="3300"/>
                    </a:lnTo>
                    <a:cubicBezTo>
                      <a:pt x="2292" y="3298"/>
                      <a:pt x="2291" y="3296"/>
                      <a:pt x="2291" y="3294"/>
                    </a:cubicBezTo>
                    <a:lnTo>
                      <a:pt x="3506" y="3294"/>
                    </a:lnTo>
                    <a:cubicBezTo>
                      <a:pt x="3501" y="3655"/>
                      <a:pt x="3472" y="4001"/>
                      <a:pt x="3419" y="4308"/>
                    </a:cubicBezTo>
                    <a:lnTo>
                      <a:pt x="2993" y="4308"/>
                    </a:lnTo>
                    <a:lnTo>
                      <a:pt x="2993" y="4302"/>
                    </a:lnTo>
                    <a:cubicBezTo>
                      <a:pt x="2993" y="4029"/>
                      <a:pt x="2771" y="3807"/>
                      <a:pt x="2498" y="3807"/>
                    </a:cubicBezTo>
                    <a:close/>
                    <a:moveTo>
                      <a:pt x="2993" y="5375"/>
                    </a:moveTo>
                    <a:lnTo>
                      <a:pt x="2993" y="4496"/>
                    </a:lnTo>
                    <a:lnTo>
                      <a:pt x="3383" y="4496"/>
                    </a:lnTo>
                    <a:cubicBezTo>
                      <a:pt x="3360" y="4605"/>
                      <a:pt x="3334" y="4707"/>
                      <a:pt x="3305" y="4802"/>
                    </a:cubicBezTo>
                    <a:cubicBezTo>
                      <a:pt x="3204" y="5133"/>
                      <a:pt x="3089" y="5307"/>
                      <a:pt x="2993" y="5375"/>
                    </a:cubicBezTo>
                    <a:close/>
                    <a:moveTo>
                      <a:pt x="3837" y="5201"/>
                    </a:moveTo>
                    <a:cubicBezTo>
                      <a:pt x="3935" y="5110"/>
                      <a:pt x="4026" y="5004"/>
                      <a:pt x="4110" y="4883"/>
                    </a:cubicBezTo>
                    <a:cubicBezTo>
                      <a:pt x="4193" y="4764"/>
                      <a:pt x="4266" y="4634"/>
                      <a:pt x="4328" y="4496"/>
                    </a:cubicBezTo>
                    <a:lnTo>
                      <a:pt x="4688" y="4496"/>
                    </a:lnTo>
                    <a:cubicBezTo>
                      <a:pt x="4470" y="4797"/>
                      <a:pt x="4177" y="5041"/>
                      <a:pt x="3837" y="5201"/>
                    </a:cubicBezTo>
                    <a:close/>
                    <a:moveTo>
                      <a:pt x="4811" y="4309"/>
                    </a:moveTo>
                    <a:cubicBezTo>
                      <a:pt x="4808" y="4309"/>
                      <a:pt x="4805" y="4308"/>
                      <a:pt x="4803" y="4308"/>
                    </a:cubicBezTo>
                    <a:lnTo>
                      <a:pt x="4406" y="4308"/>
                    </a:lnTo>
                    <a:cubicBezTo>
                      <a:pt x="4520" y="3997"/>
                      <a:pt x="4585" y="3653"/>
                      <a:pt x="4595" y="3294"/>
                    </a:cubicBezTo>
                    <a:lnTo>
                      <a:pt x="5107" y="3294"/>
                    </a:lnTo>
                    <a:cubicBezTo>
                      <a:pt x="5092" y="3663"/>
                      <a:pt x="4986" y="4008"/>
                      <a:pt x="4811" y="4309"/>
                    </a:cubicBezTo>
                    <a:close/>
                    <a:moveTo>
                      <a:pt x="4433" y="2593"/>
                    </a:moveTo>
                    <a:lnTo>
                      <a:pt x="5025" y="2593"/>
                    </a:lnTo>
                    <a:cubicBezTo>
                      <a:pt x="5073" y="2759"/>
                      <a:pt x="5100" y="2932"/>
                      <a:pt x="5107" y="3106"/>
                    </a:cubicBezTo>
                    <a:lnTo>
                      <a:pt x="3749" y="3106"/>
                    </a:lnTo>
                    <a:lnTo>
                      <a:pt x="4433" y="2593"/>
                    </a:lnTo>
                    <a:close/>
                    <a:moveTo>
                      <a:pt x="3694" y="3294"/>
                    </a:moveTo>
                    <a:lnTo>
                      <a:pt x="4407" y="3294"/>
                    </a:lnTo>
                    <a:cubicBezTo>
                      <a:pt x="4396" y="3662"/>
                      <a:pt x="4324" y="4008"/>
                      <a:pt x="4204" y="4308"/>
                    </a:cubicBezTo>
                    <a:lnTo>
                      <a:pt x="3608" y="4308"/>
                    </a:lnTo>
                    <a:cubicBezTo>
                      <a:pt x="3660" y="3990"/>
                      <a:pt x="3689" y="3640"/>
                      <a:pt x="3694" y="3294"/>
                    </a:cubicBezTo>
                    <a:close/>
                    <a:moveTo>
                      <a:pt x="4121" y="4496"/>
                    </a:moveTo>
                    <a:cubicBezTo>
                      <a:pt x="3917" y="4908"/>
                      <a:pt x="3618" y="5213"/>
                      <a:pt x="3272" y="5342"/>
                    </a:cubicBezTo>
                    <a:cubicBezTo>
                      <a:pt x="3402" y="5144"/>
                      <a:pt x="3503" y="4845"/>
                      <a:pt x="3574" y="4496"/>
                    </a:cubicBezTo>
                    <a:lnTo>
                      <a:pt x="4121" y="4496"/>
                    </a:lnTo>
                    <a:close/>
                    <a:moveTo>
                      <a:pt x="3300" y="2593"/>
                    </a:moveTo>
                    <a:lnTo>
                      <a:pt x="3506" y="2593"/>
                    </a:lnTo>
                    <a:lnTo>
                      <a:pt x="3506" y="3100"/>
                    </a:lnTo>
                    <a:cubicBezTo>
                      <a:pt x="3506" y="3102"/>
                      <a:pt x="3507" y="3104"/>
                      <a:pt x="3507" y="3106"/>
                    </a:cubicBezTo>
                    <a:lnTo>
                      <a:pt x="2292" y="3106"/>
                    </a:lnTo>
                    <a:cubicBezTo>
                      <a:pt x="2297" y="2745"/>
                      <a:pt x="2326" y="2399"/>
                      <a:pt x="2379" y="2092"/>
                    </a:cubicBezTo>
                    <a:lnTo>
                      <a:pt x="2805" y="2092"/>
                    </a:lnTo>
                    <a:lnTo>
                      <a:pt x="2805" y="2098"/>
                    </a:lnTo>
                    <a:cubicBezTo>
                      <a:pt x="2805" y="2371"/>
                      <a:pt x="3027" y="2593"/>
                      <a:pt x="3300" y="2593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7" name="Freeform 39">
                <a:extLst>
                  <a:ext uri="{FF2B5EF4-FFF2-40B4-BE49-F238E27FC236}">
                    <a16:creationId xmlns:a16="http://schemas.microsoft.com/office/drawing/2014/main" id="{019FC89E-08EE-42AD-AA07-EB80FC6599D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786438" y="666750"/>
                <a:ext cx="379413" cy="293688"/>
              </a:xfrm>
              <a:custGeom>
                <a:avLst/>
                <a:gdLst>
                  <a:gd name="T0" fmla="*/ 1941 w 2027"/>
                  <a:gd name="T1" fmla="*/ 282 h 1570"/>
                  <a:gd name="T2" fmla="*/ 1536 w 2027"/>
                  <a:gd name="T3" fmla="*/ 8 h 1570"/>
                  <a:gd name="T4" fmla="*/ 1014 w 2027"/>
                  <a:gd name="T5" fmla="*/ 295 h 1570"/>
                  <a:gd name="T6" fmla="*/ 492 w 2027"/>
                  <a:gd name="T7" fmla="*/ 8 h 1570"/>
                  <a:gd name="T8" fmla="*/ 87 w 2027"/>
                  <a:gd name="T9" fmla="*/ 282 h 1570"/>
                  <a:gd name="T10" fmla="*/ 241 w 2027"/>
                  <a:gd name="T11" fmla="*/ 933 h 1570"/>
                  <a:gd name="T12" fmla="*/ 968 w 2027"/>
                  <a:gd name="T13" fmla="*/ 1555 h 1570"/>
                  <a:gd name="T14" fmla="*/ 1059 w 2027"/>
                  <a:gd name="T15" fmla="*/ 1555 h 1570"/>
                  <a:gd name="T16" fmla="*/ 1786 w 2027"/>
                  <a:gd name="T17" fmla="*/ 933 h 1570"/>
                  <a:gd name="T18" fmla="*/ 1941 w 2027"/>
                  <a:gd name="T19" fmla="*/ 282 h 1570"/>
                  <a:gd name="T20" fmla="*/ 1644 w 2027"/>
                  <a:gd name="T21" fmla="*/ 810 h 1570"/>
                  <a:gd name="T22" fmla="*/ 1014 w 2027"/>
                  <a:gd name="T23" fmla="*/ 1363 h 1570"/>
                  <a:gd name="T24" fmla="*/ 384 w 2027"/>
                  <a:gd name="T25" fmla="*/ 810 h 1570"/>
                  <a:gd name="T26" fmla="*/ 259 w 2027"/>
                  <a:gd name="T27" fmla="*/ 357 h 1570"/>
                  <a:gd name="T28" fmla="*/ 499 w 2027"/>
                  <a:gd name="T29" fmla="*/ 196 h 1570"/>
                  <a:gd name="T30" fmla="*/ 513 w 2027"/>
                  <a:gd name="T31" fmla="*/ 196 h 1570"/>
                  <a:gd name="T32" fmla="*/ 931 w 2027"/>
                  <a:gd name="T33" fmla="*/ 515 h 1570"/>
                  <a:gd name="T34" fmla="*/ 1096 w 2027"/>
                  <a:gd name="T35" fmla="*/ 515 h 1570"/>
                  <a:gd name="T36" fmla="*/ 1528 w 2027"/>
                  <a:gd name="T37" fmla="*/ 196 h 1570"/>
                  <a:gd name="T38" fmla="*/ 1769 w 2027"/>
                  <a:gd name="T39" fmla="*/ 357 h 1570"/>
                  <a:gd name="T40" fmla="*/ 1644 w 2027"/>
                  <a:gd name="T41" fmla="*/ 810 h 15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027" h="1570">
                    <a:moveTo>
                      <a:pt x="1941" y="282"/>
                    </a:moveTo>
                    <a:cubicBezTo>
                      <a:pt x="1871" y="121"/>
                      <a:pt x="1716" y="16"/>
                      <a:pt x="1536" y="8"/>
                    </a:cubicBezTo>
                    <a:cubicBezTo>
                      <a:pt x="1340" y="0"/>
                      <a:pt x="1156" y="103"/>
                      <a:pt x="1014" y="295"/>
                    </a:cubicBezTo>
                    <a:cubicBezTo>
                      <a:pt x="872" y="103"/>
                      <a:pt x="687" y="0"/>
                      <a:pt x="492" y="8"/>
                    </a:cubicBezTo>
                    <a:cubicBezTo>
                      <a:pt x="312" y="16"/>
                      <a:pt x="157" y="121"/>
                      <a:pt x="87" y="282"/>
                    </a:cubicBezTo>
                    <a:cubicBezTo>
                      <a:pt x="0" y="480"/>
                      <a:pt x="57" y="718"/>
                      <a:pt x="241" y="933"/>
                    </a:cubicBezTo>
                    <a:cubicBezTo>
                      <a:pt x="597" y="1347"/>
                      <a:pt x="953" y="1547"/>
                      <a:pt x="968" y="1555"/>
                    </a:cubicBezTo>
                    <a:cubicBezTo>
                      <a:pt x="996" y="1570"/>
                      <a:pt x="1031" y="1570"/>
                      <a:pt x="1059" y="1555"/>
                    </a:cubicBezTo>
                    <a:cubicBezTo>
                      <a:pt x="1074" y="1547"/>
                      <a:pt x="1431" y="1347"/>
                      <a:pt x="1786" y="933"/>
                    </a:cubicBezTo>
                    <a:cubicBezTo>
                      <a:pt x="1971" y="718"/>
                      <a:pt x="2027" y="480"/>
                      <a:pt x="1941" y="282"/>
                    </a:cubicBezTo>
                    <a:close/>
                    <a:moveTo>
                      <a:pt x="1644" y="810"/>
                    </a:moveTo>
                    <a:cubicBezTo>
                      <a:pt x="1383" y="1115"/>
                      <a:pt x="1117" y="1297"/>
                      <a:pt x="1014" y="1363"/>
                    </a:cubicBezTo>
                    <a:cubicBezTo>
                      <a:pt x="910" y="1297"/>
                      <a:pt x="644" y="1115"/>
                      <a:pt x="384" y="810"/>
                    </a:cubicBezTo>
                    <a:cubicBezTo>
                      <a:pt x="248" y="652"/>
                      <a:pt x="203" y="487"/>
                      <a:pt x="259" y="357"/>
                    </a:cubicBezTo>
                    <a:cubicBezTo>
                      <a:pt x="300" y="262"/>
                      <a:pt x="392" y="201"/>
                      <a:pt x="499" y="196"/>
                    </a:cubicBezTo>
                    <a:cubicBezTo>
                      <a:pt x="504" y="196"/>
                      <a:pt x="508" y="196"/>
                      <a:pt x="513" y="196"/>
                    </a:cubicBezTo>
                    <a:cubicBezTo>
                      <a:pt x="670" y="196"/>
                      <a:pt x="821" y="311"/>
                      <a:pt x="931" y="515"/>
                    </a:cubicBezTo>
                    <a:cubicBezTo>
                      <a:pt x="966" y="580"/>
                      <a:pt x="1062" y="580"/>
                      <a:pt x="1096" y="515"/>
                    </a:cubicBezTo>
                    <a:cubicBezTo>
                      <a:pt x="1209" y="306"/>
                      <a:pt x="1367" y="189"/>
                      <a:pt x="1528" y="196"/>
                    </a:cubicBezTo>
                    <a:cubicBezTo>
                      <a:pt x="1635" y="201"/>
                      <a:pt x="1727" y="262"/>
                      <a:pt x="1769" y="357"/>
                    </a:cubicBezTo>
                    <a:cubicBezTo>
                      <a:pt x="1825" y="487"/>
                      <a:pt x="1779" y="652"/>
                      <a:pt x="1644" y="81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8" name="Freeform 40">
                <a:extLst>
                  <a:ext uri="{FF2B5EF4-FFF2-40B4-BE49-F238E27FC236}">
                    <a16:creationId xmlns:a16="http://schemas.microsoft.com/office/drawing/2014/main" id="{ED84F6ED-BC9A-4E29-A45B-2904DF9D3F1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59388" y="1379538"/>
                <a:ext cx="381000" cy="293688"/>
              </a:xfrm>
              <a:custGeom>
                <a:avLst/>
                <a:gdLst>
                  <a:gd name="T0" fmla="*/ 1940 w 2027"/>
                  <a:gd name="T1" fmla="*/ 283 h 1571"/>
                  <a:gd name="T2" fmla="*/ 1535 w 2027"/>
                  <a:gd name="T3" fmla="*/ 9 h 1571"/>
                  <a:gd name="T4" fmla="*/ 1013 w 2027"/>
                  <a:gd name="T5" fmla="*/ 296 h 1571"/>
                  <a:gd name="T6" fmla="*/ 491 w 2027"/>
                  <a:gd name="T7" fmla="*/ 9 h 1571"/>
                  <a:gd name="T8" fmla="*/ 86 w 2027"/>
                  <a:gd name="T9" fmla="*/ 283 h 1571"/>
                  <a:gd name="T10" fmla="*/ 241 w 2027"/>
                  <a:gd name="T11" fmla="*/ 933 h 1571"/>
                  <a:gd name="T12" fmla="*/ 968 w 2027"/>
                  <a:gd name="T13" fmla="*/ 1555 h 1571"/>
                  <a:gd name="T14" fmla="*/ 1059 w 2027"/>
                  <a:gd name="T15" fmla="*/ 1555 h 1571"/>
                  <a:gd name="T16" fmla="*/ 1786 w 2027"/>
                  <a:gd name="T17" fmla="*/ 933 h 1571"/>
                  <a:gd name="T18" fmla="*/ 1940 w 2027"/>
                  <a:gd name="T19" fmla="*/ 283 h 1571"/>
                  <a:gd name="T20" fmla="*/ 1643 w 2027"/>
                  <a:gd name="T21" fmla="*/ 811 h 1571"/>
                  <a:gd name="T22" fmla="*/ 1013 w 2027"/>
                  <a:gd name="T23" fmla="*/ 1363 h 1571"/>
                  <a:gd name="T24" fmla="*/ 383 w 2027"/>
                  <a:gd name="T25" fmla="*/ 811 h 1571"/>
                  <a:gd name="T26" fmla="*/ 258 w 2027"/>
                  <a:gd name="T27" fmla="*/ 357 h 1571"/>
                  <a:gd name="T28" fmla="*/ 499 w 2027"/>
                  <a:gd name="T29" fmla="*/ 196 h 1571"/>
                  <a:gd name="T30" fmla="*/ 512 w 2027"/>
                  <a:gd name="T31" fmla="*/ 196 h 1571"/>
                  <a:gd name="T32" fmla="*/ 931 w 2027"/>
                  <a:gd name="T33" fmla="*/ 516 h 1571"/>
                  <a:gd name="T34" fmla="*/ 1096 w 2027"/>
                  <a:gd name="T35" fmla="*/ 516 h 1571"/>
                  <a:gd name="T36" fmla="*/ 1528 w 2027"/>
                  <a:gd name="T37" fmla="*/ 196 h 1571"/>
                  <a:gd name="T38" fmla="*/ 1768 w 2027"/>
                  <a:gd name="T39" fmla="*/ 357 h 1571"/>
                  <a:gd name="T40" fmla="*/ 1643 w 2027"/>
                  <a:gd name="T41" fmla="*/ 811 h 15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027" h="1571">
                    <a:moveTo>
                      <a:pt x="1940" y="283"/>
                    </a:moveTo>
                    <a:cubicBezTo>
                      <a:pt x="1870" y="121"/>
                      <a:pt x="1715" y="16"/>
                      <a:pt x="1535" y="9"/>
                    </a:cubicBezTo>
                    <a:cubicBezTo>
                      <a:pt x="1340" y="1"/>
                      <a:pt x="1155" y="104"/>
                      <a:pt x="1013" y="296"/>
                    </a:cubicBezTo>
                    <a:cubicBezTo>
                      <a:pt x="871" y="104"/>
                      <a:pt x="687" y="0"/>
                      <a:pt x="491" y="9"/>
                    </a:cubicBezTo>
                    <a:cubicBezTo>
                      <a:pt x="311" y="16"/>
                      <a:pt x="156" y="121"/>
                      <a:pt x="86" y="283"/>
                    </a:cubicBezTo>
                    <a:cubicBezTo>
                      <a:pt x="0" y="481"/>
                      <a:pt x="56" y="718"/>
                      <a:pt x="241" y="933"/>
                    </a:cubicBezTo>
                    <a:cubicBezTo>
                      <a:pt x="596" y="1348"/>
                      <a:pt x="953" y="1547"/>
                      <a:pt x="968" y="1555"/>
                    </a:cubicBezTo>
                    <a:cubicBezTo>
                      <a:pt x="996" y="1571"/>
                      <a:pt x="1031" y="1571"/>
                      <a:pt x="1059" y="1555"/>
                    </a:cubicBezTo>
                    <a:cubicBezTo>
                      <a:pt x="1074" y="1547"/>
                      <a:pt x="1430" y="1348"/>
                      <a:pt x="1786" y="933"/>
                    </a:cubicBezTo>
                    <a:cubicBezTo>
                      <a:pt x="1970" y="718"/>
                      <a:pt x="2027" y="481"/>
                      <a:pt x="1940" y="283"/>
                    </a:cubicBezTo>
                    <a:close/>
                    <a:moveTo>
                      <a:pt x="1643" y="811"/>
                    </a:moveTo>
                    <a:cubicBezTo>
                      <a:pt x="1383" y="1115"/>
                      <a:pt x="1117" y="1298"/>
                      <a:pt x="1013" y="1363"/>
                    </a:cubicBezTo>
                    <a:cubicBezTo>
                      <a:pt x="909" y="1298"/>
                      <a:pt x="644" y="1115"/>
                      <a:pt x="383" y="811"/>
                    </a:cubicBezTo>
                    <a:cubicBezTo>
                      <a:pt x="248" y="652"/>
                      <a:pt x="202" y="487"/>
                      <a:pt x="258" y="357"/>
                    </a:cubicBezTo>
                    <a:cubicBezTo>
                      <a:pt x="300" y="263"/>
                      <a:pt x="392" y="201"/>
                      <a:pt x="499" y="196"/>
                    </a:cubicBezTo>
                    <a:cubicBezTo>
                      <a:pt x="503" y="196"/>
                      <a:pt x="508" y="196"/>
                      <a:pt x="512" y="196"/>
                    </a:cubicBezTo>
                    <a:cubicBezTo>
                      <a:pt x="669" y="196"/>
                      <a:pt x="821" y="312"/>
                      <a:pt x="931" y="516"/>
                    </a:cubicBezTo>
                    <a:cubicBezTo>
                      <a:pt x="965" y="580"/>
                      <a:pt x="1061" y="580"/>
                      <a:pt x="1096" y="516"/>
                    </a:cubicBezTo>
                    <a:cubicBezTo>
                      <a:pt x="1209" y="306"/>
                      <a:pt x="1366" y="190"/>
                      <a:pt x="1528" y="196"/>
                    </a:cubicBezTo>
                    <a:cubicBezTo>
                      <a:pt x="1635" y="201"/>
                      <a:pt x="1727" y="263"/>
                      <a:pt x="1768" y="357"/>
                    </a:cubicBezTo>
                    <a:cubicBezTo>
                      <a:pt x="1824" y="487"/>
                      <a:pt x="1779" y="652"/>
                      <a:pt x="1643" y="81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23" name="그룹 22">
              <a:extLst>
                <a:ext uri="{FF2B5EF4-FFF2-40B4-BE49-F238E27FC236}">
                  <a16:creationId xmlns:a16="http://schemas.microsoft.com/office/drawing/2014/main" id="{0F439E16-A480-4E8F-B3F5-8F7B599CCE6B}"/>
                </a:ext>
              </a:extLst>
            </p:cNvPr>
            <p:cNvGrpSpPr/>
            <p:nvPr/>
          </p:nvGrpSpPr>
          <p:grpSpPr>
            <a:xfrm>
              <a:off x="1480163" y="2533144"/>
              <a:ext cx="575300" cy="502922"/>
              <a:chOff x="8731250" y="666750"/>
              <a:chExt cx="1208088" cy="1001713"/>
            </a:xfrm>
            <a:solidFill>
              <a:sysClr val="window" lastClr="FFFFFF"/>
            </a:solidFill>
          </p:grpSpPr>
          <p:sp>
            <p:nvSpPr>
              <p:cNvPr id="38" name="Freeform 67">
                <a:extLst>
                  <a:ext uri="{FF2B5EF4-FFF2-40B4-BE49-F238E27FC236}">
                    <a16:creationId xmlns:a16="http://schemas.microsoft.com/office/drawing/2014/main" id="{8C161AFC-4FFE-48F0-B8EF-F036382124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39213" y="952500"/>
                <a:ext cx="128588" cy="34925"/>
              </a:xfrm>
              <a:custGeom>
                <a:avLst/>
                <a:gdLst>
                  <a:gd name="T0" fmla="*/ 595 w 689"/>
                  <a:gd name="T1" fmla="*/ 0 h 187"/>
                  <a:gd name="T2" fmla="*/ 94 w 689"/>
                  <a:gd name="T3" fmla="*/ 0 h 187"/>
                  <a:gd name="T4" fmla="*/ 0 w 689"/>
                  <a:gd name="T5" fmla="*/ 93 h 187"/>
                  <a:gd name="T6" fmla="*/ 94 w 689"/>
                  <a:gd name="T7" fmla="*/ 187 h 187"/>
                  <a:gd name="T8" fmla="*/ 595 w 689"/>
                  <a:gd name="T9" fmla="*/ 187 h 187"/>
                  <a:gd name="T10" fmla="*/ 689 w 689"/>
                  <a:gd name="T11" fmla="*/ 93 h 187"/>
                  <a:gd name="T12" fmla="*/ 595 w 689"/>
                  <a:gd name="T13" fmla="*/ 0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89" h="187">
                    <a:moveTo>
                      <a:pt x="595" y="0"/>
                    </a:moveTo>
                    <a:lnTo>
                      <a:pt x="94" y="0"/>
                    </a:lnTo>
                    <a:cubicBezTo>
                      <a:pt x="42" y="0"/>
                      <a:pt x="0" y="42"/>
                      <a:pt x="0" y="93"/>
                    </a:cubicBezTo>
                    <a:cubicBezTo>
                      <a:pt x="0" y="145"/>
                      <a:pt x="42" y="187"/>
                      <a:pt x="94" y="187"/>
                    </a:cubicBezTo>
                    <a:lnTo>
                      <a:pt x="595" y="187"/>
                    </a:lnTo>
                    <a:cubicBezTo>
                      <a:pt x="647" y="187"/>
                      <a:pt x="689" y="145"/>
                      <a:pt x="689" y="93"/>
                    </a:cubicBezTo>
                    <a:cubicBezTo>
                      <a:pt x="689" y="42"/>
                      <a:pt x="647" y="0"/>
                      <a:pt x="595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9" name="Freeform 68">
                <a:extLst>
                  <a:ext uri="{FF2B5EF4-FFF2-40B4-BE49-F238E27FC236}">
                    <a16:creationId xmlns:a16="http://schemas.microsoft.com/office/drawing/2014/main" id="{8BC7FC39-6B38-4469-B70F-D6491BD67D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07488" y="952500"/>
                <a:ext cx="204788" cy="34925"/>
              </a:xfrm>
              <a:custGeom>
                <a:avLst/>
                <a:gdLst>
                  <a:gd name="T0" fmla="*/ 996 w 1090"/>
                  <a:gd name="T1" fmla="*/ 0 h 187"/>
                  <a:gd name="T2" fmla="*/ 94 w 1090"/>
                  <a:gd name="T3" fmla="*/ 0 h 187"/>
                  <a:gd name="T4" fmla="*/ 0 w 1090"/>
                  <a:gd name="T5" fmla="*/ 93 h 187"/>
                  <a:gd name="T6" fmla="*/ 94 w 1090"/>
                  <a:gd name="T7" fmla="*/ 187 h 187"/>
                  <a:gd name="T8" fmla="*/ 996 w 1090"/>
                  <a:gd name="T9" fmla="*/ 187 h 187"/>
                  <a:gd name="T10" fmla="*/ 1090 w 1090"/>
                  <a:gd name="T11" fmla="*/ 93 h 187"/>
                  <a:gd name="T12" fmla="*/ 996 w 1090"/>
                  <a:gd name="T13" fmla="*/ 0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90" h="187">
                    <a:moveTo>
                      <a:pt x="996" y="0"/>
                    </a:moveTo>
                    <a:lnTo>
                      <a:pt x="94" y="0"/>
                    </a:lnTo>
                    <a:cubicBezTo>
                      <a:pt x="42" y="0"/>
                      <a:pt x="0" y="42"/>
                      <a:pt x="0" y="93"/>
                    </a:cubicBezTo>
                    <a:cubicBezTo>
                      <a:pt x="0" y="145"/>
                      <a:pt x="42" y="187"/>
                      <a:pt x="94" y="187"/>
                    </a:cubicBezTo>
                    <a:lnTo>
                      <a:pt x="996" y="187"/>
                    </a:lnTo>
                    <a:cubicBezTo>
                      <a:pt x="1048" y="187"/>
                      <a:pt x="1090" y="145"/>
                      <a:pt x="1090" y="93"/>
                    </a:cubicBezTo>
                    <a:cubicBezTo>
                      <a:pt x="1090" y="42"/>
                      <a:pt x="1048" y="0"/>
                      <a:pt x="996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" name="Freeform 69">
                <a:extLst>
                  <a:ext uri="{FF2B5EF4-FFF2-40B4-BE49-F238E27FC236}">
                    <a16:creationId xmlns:a16="http://schemas.microsoft.com/office/drawing/2014/main" id="{01E3382B-8D77-4C86-B0BA-0E48F40E75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39213" y="1103313"/>
                <a:ext cx="204788" cy="34925"/>
              </a:xfrm>
              <a:custGeom>
                <a:avLst/>
                <a:gdLst>
                  <a:gd name="T0" fmla="*/ 996 w 1090"/>
                  <a:gd name="T1" fmla="*/ 0 h 188"/>
                  <a:gd name="T2" fmla="*/ 94 w 1090"/>
                  <a:gd name="T3" fmla="*/ 0 h 188"/>
                  <a:gd name="T4" fmla="*/ 0 w 1090"/>
                  <a:gd name="T5" fmla="*/ 94 h 188"/>
                  <a:gd name="T6" fmla="*/ 94 w 1090"/>
                  <a:gd name="T7" fmla="*/ 188 h 188"/>
                  <a:gd name="T8" fmla="*/ 996 w 1090"/>
                  <a:gd name="T9" fmla="*/ 188 h 188"/>
                  <a:gd name="T10" fmla="*/ 1090 w 1090"/>
                  <a:gd name="T11" fmla="*/ 94 h 188"/>
                  <a:gd name="T12" fmla="*/ 996 w 1090"/>
                  <a:gd name="T13" fmla="*/ 0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90" h="188">
                    <a:moveTo>
                      <a:pt x="996" y="0"/>
                    </a:moveTo>
                    <a:lnTo>
                      <a:pt x="94" y="0"/>
                    </a:lnTo>
                    <a:cubicBezTo>
                      <a:pt x="42" y="0"/>
                      <a:pt x="0" y="42"/>
                      <a:pt x="0" y="94"/>
                    </a:cubicBezTo>
                    <a:cubicBezTo>
                      <a:pt x="0" y="146"/>
                      <a:pt x="42" y="188"/>
                      <a:pt x="94" y="188"/>
                    </a:cubicBezTo>
                    <a:lnTo>
                      <a:pt x="996" y="188"/>
                    </a:lnTo>
                    <a:cubicBezTo>
                      <a:pt x="1048" y="188"/>
                      <a:pt x="1090" y="146"/>
                      <a:pt x="1090" y="94"/>
                    </a:cubicBezTo>
                    <a:cubicBezTo>
                      <a:pt x="1090" y="42"/>
                      <a:pt x="1048" y="0"/>
                      <a:pt x="996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1" name="Freeform 70">
                <a:extLst>
                  <a:ext uri="{FF2B5EF4-FFF2-40B4-BE49-F238E27FC236}">
                    <a16:creationId xmlns:a16="http://schemas.microsoft.com/office/drawing/2014/main" id="{CDA16653-E760-4154-B9F2-09E35ED043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39213" y="1196975"/>
                <a:ext cx="109538" cy="34925"/>
              </a:xfrm>
              <a:custGeom>
                <a:avLst/>
                <a:gdLst>
                  <a:gd name="T0" fmla="*/ 495 w 589"/>
                  <a:gd name="T1" fmla="*/ 0 h 188"/>
                  <a:gd name="T2" fmla="*/ 94 w 589"/>
                  <a:gd name="T3" fmla="*/ 0 h 188"/>
                  <a:gd name="T4" fmla="*/ 0 w 589"/>
                  <a:gd name="T5" fmla="*/ 94 h 188"/>
                  <a:gd name="T6" fmla="*/ 94 w 589"/>
                  <a:gd name="T7" fmla="*/ 188 h 188"/>
                  <a:gd name="T8" fmla="*/ 495 w 589"/>
                  <a:gd name="T9" fmla="*/ 188 h 188"/>
                  <a:gd name="T10" fmla="*/ 589 w 589"/>
                  <a:gd name="T11" fmla="*/ 94 h 188"/>
                  <a:gd name="T12" fmla="*/ 495 w 589"/>
                  <a:gd name="T13" fmla="*/ 0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89" h="188">
                    <a:moveTo>
                      <a:pt x="495" y="0"/>
                    </a:moveTo>
                    <a:lnTo>
                      <a:pt x="94" y="0"/>
                    </a:lnTo>
                    <a:cubicBezTo>
                      <a:pt x="42" y="0"/>
                      <a:pt x="0" y="42"/>
                      <a:pt x="0" y="94"/>
                    </a:cubicBezTo>
                    <a:cubicBezTo>
                      <a:pt x="0" y="146"/>
                      <a:pt x="42" y="188"/>
                      <a:pt x="94" y="188"/>
                    </a:cubicBezTo>
                    <a:lnTo>
                      <a:pt x="495" y="188"/>
                    </a:lnTo>
                    <a:cubicBezTo>
                      <a:pt x="547" y="188"/>
                      <a:pt x="589" y="146"/>
                      <a:pt x="589" y="94"/>
                    </a:cubicBezTo>
                    <a:cubicBezTo>
                      <a:pt x="589" y="42"/>
                      <a:pt x="547" y="0"/>
                      <a:pt x="495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2" name="Freeform 71">
                <a:extLst>
                  <a:ext uri="{FF2B5EF4-FFF2-40B4-BE49-F238E27FC236}">
                    <a16:creationId xmlns:a16="http://schemas.microsoft.com/office/drawing/2014/main" id="{02DCD970-015F-4E0D-96C6-71393B67EC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90025" y="1196975"/>
                <a:ext cx="185738" cy="34925"/>
              </a:xfrm>
              <a:custGeom>
                <a:avLst/>
                <a:gdLst>
                  <a:gd name="T0" fmla="*/ 896 w 990"/>
                  <a:gd name="T1" fmla="*/ 0 h 188"/>
                  <a:gd name="T2" fmla="*/ 94 w 990"/>
                  <a:gd name="T3" fmla="*/ 0 h 188"/>
                  <a:gd name="T4" fmla="*/ 0 w 990"/>
                  <a:gd name="T5" fmla="*/ 94 h 188"/>
                  <a:gd name="T6" fmla="*/ 94 w 990"/>
                  <a:gd name="T7" fmla="*/ 188 h 188"/>
                  <a:gd name="T8" fmla="*/ 896 w 990"/>
                  <a:gd name="T9" fmla="*/ 188 h 188"/>
                  <a:gd name="T10" fmla="*/ 990 w 990"/>
                  <a:gd name="T11" fmla="*/ 94 h 188"/>
                  <a:gd name="T12" fmla="*/ 896 w 990"/>
                  <a:gd name="T13" fmla="*/ 0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90" h="188">
                    <a:moveTo>
                      <a:pt x="896" y="0"/>
                    </a:moveTo>
                    <a:lnTo>
                      <a:pt x="94" y="0"/>
                    </a:lnTo>
                    <a:cubicBezTo>
                      <a:pt x="42" y="0"/>
                      <a:pt x="0" y="42"/>
                      <a:pt x="0" y="94"/>
                    </a:cubicBezTo>
                    <a:cubicBezTo>
                      <a:pt x="0" y="146"/>
                      <a:pt x="42" y="188"/>
                      <a:pt x="94" y="188"/>
                    </a:cubicBezTo>
                    <a:lnTo>
                      <a:pt x="896" y="188"/>
                    </a:lnTo>
                    <a:cubicBezTo>
                      <a:pt x="948" y="188"/>
                      <a:pt x="990" y="146"/>
                      <a:pt x="990" y="94"/>
                    </a:cubicBezTo>
                    <a:cubicBezTo>
                      <a:pt x="990" y="42"/>
                      <a:pt x="948" y="0"/>
                      <a:pt x="896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3" name="Freeform 72">
                <a:extLst>
                  <a:ext uri="{FF2B5EF4-FFF2-40B4-BE49-F238E27FC236}">
                    <a16:creationId xmlns:a16="http://schemas.microsoft.com/office/drawing/2014/main" id="{E3A8C568-37C0-4748-AE14-643250D8C8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39213" y="1290638"/>
                <a:ext cx="317500" cy="34925"/>
              </a:xfrm>
              <a:custGeom>
                <a:avLst/>
                <a:gdLst>
                  <a:gd name="T0" fmla="*/ 1597 w 1691"/>
                  <a:gd name="T1" fmla="*/ 0 h 188"/>
                  <a:gd name="T2" fmla="*/ 94 w 1691"/>
                  <a:gd name="T3" fmla="*/ 0 h 188"/>
                  <a:gd name="T4" fmla="*/ 0 w 1691"/>
                  <a:gd name="T5" fmla="*/ 94 h 188"/>
                  <a:gd name="T6" fmla="*/ 94 w 1691"/>
                  <a:gd name="T7" fmla="*/ 188 h 188"/>
                  <a:gd name="T8" fmla="*/ 1597 w 1691"/>
                  <a:gd name="T9" fmla="*/ 188 h 188"/>
                  <a:gd name="T10" fmla="*/ 1691 w 1691"/>
                  <a:gd name="T11" fmla="*/ 94 h 188"/>
                  <a:gd name="T12" fmla="*/ 1597 w 1691"/>
                  <a:gd name="T13" fmla="*/ 0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1" h="188">
                    <a:moveTo>
                      <a:pt x="1597" y="0"/>
                    </a:moveTo>
                    <a:lnTo>
                      <a:pt x="94" y="0"/>
                    </a:lnTo>
                    <a:cubicBezTo>
                      <a:pt x="42" y="0"/>
                      <a:pt x="0" y="42"/>
                      <a:pt x="0" y="94"/>
                    </a:cubicBezTo>
                    <a:cubicBezTo>
                      <a:pt x="0" y="146"/>
                      <a:pt x="42" y="188"/>
                      <a:pt x="94" y="188"/>
                    </a:cubicBezTo>
                    <a:lnTo>
                      <a:pt x="1597" y="188"/>
                    </a:lnTo>
                    <a:cubicBezTo>
                      <a:pt x="1649" y="188"/>
                      <a:pt x="1691" y="146"/>
                      <a:pt x="1691" y="94"/>
                    </a:cubicBezTo>
                    <a:cubicBezTo>
                      <a:pt x="1691" y="42"/>
                      <a:pt x="1649" y="0"/>
                      <a:pt x="1597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4" name="Freeform 73">
                <a:extLst>
                  <a:ext uri="{FF2B5EF4-FFF2-40B4-BE49-F238E27FC236}">
                    <a16:creationId xmlns:a16="http://schemas.microsoft.com/office/drawing/2014/main" id="{A4BDF288-9248-4680-981D-115A429D4D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83688" y="1103313"/>
                <a:ext cx="111125" cy="34925"/>
              </a:xfrm>
              <a:custGeom>
                <a:avLst/>
                <a:gdLst>
                  <a:gd name="T0" fmla="*/ 495 w 589"/>
                  <a:gd name="T1" fmla="*/ 0 h 188"/>
                  <a:gd name="T2" fmla="*/ 94 w 589"/>
                  <a:gd name="T3" fmla="*/ 0 h 188"/>
                  <a:gd name="T4" fmla="*/ 0 w 589"/>
                  <a:gd name="T5" fmla="*/ 94 h 188"/>
                  <a:gd name="T6" fmla="*/ 94 w 589"/>
                  <a:gd name="T7" fmla="*/ 188 h 188"/>
                  <a:gd name="T8" fmla="*/ 495 w 589"/>
                  <a:gd name="T9" fmla="*/ 188 h 188"/>
                  <a:gd name="T10" fmla="*/ 589 w 589"/>
                  <a:gd name="T11" fmla="*/ 94 h 188"/>
                  <a:gd name="T12" fmla="*/ 495 w 589"/>
                  <a:gd name="T13" fmla="*/ 0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89" h="188">
                    <a:moveTo>
                      <a:pt x="495" y="0"/>
                    </a:moveTo>
                    <a:lnTo>
                      <a:pt x="94" y="0"/>
                    </a:lnTo>
                    <a:cubicBezTo>
                      <a:pt x="42" y="0"/>
                      <a:pt x="0" y="42"/>
                      <a:pt x="0" y="94"/>
                    </a:cubicBezTo>
                    <a:cubicBezTo>
                      <a:pt x="0" y="146"/>
                      <a:pt x="42" y="188"/>
                      <a:pt x="94" y="188"/>
                    </a:cubicBezTo>
                    <a:lnTo>
                      <a:pt x="495" y="188"/>
                    </a:lnTo>
                    <a:cubicBezTo>
                      <a:pt x="547" y="188"/>
                      <a:pt x="589" y="146"/>
                      <a:pt x="589" y="94"/>
                    </a:cubicBezTo>
                    <a:cubicBezTo>
                      <a:pt x="589" y="42"/>
                      <a:pt x="547" y="0"/>
                      <a:pt x="495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5" name="Freeform 74">
                <a:extLst>
                  <a:ext uri="{FF2B5EF4-FFF2-40B4-BE49-F238E27FC236}">
                    <a16:creationId xmlns:a16="http://schemas.microsoft.com/office/drawing/2014/main" id="{B497DB8E-7E01-4A86-91D0-522690B9739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731250" y="666750"/>
                <a:ext cx="1208088" cy="1001713"/>
              </a:xfrm>
              <a:custGeom>
                <a:avLst/>
                <a:gdLst>
                  <a:gd name="T0" fmla="*/ 6031 w 6428"/>
                  <a:gd name="T1" fmla="*/ 114 h 5354"/>
                  <a:gd name="T2" fmla="*/ 4770 w 6428"/>
                  <a:gd name="T3" fmla="*/ 959 h 5354"/>
                  <a:gd name="T4" fmla="*/ 3606 w 6428"/>
                  <a:gd name="T5" fmla="*/ 629 h 5354"/>
                  <a:gd name="T6" fmla="*/ 3606 w 6428"/>
                  <a:gd name="T7" fmla="*/ 817 h 5354"/>
                  <a:gd name="T8" fmla="*/ 4610 w 6428"/>
                  <a:gd name="T9" fmla="*/ 1119 h 5354"/>
                  <a:gd name="T10" fmla="*/ 3255 w 6428"/>
                  <a:gd name="T11" fmla="*/ 2485 h 5354"/>
                  <a:gd name="T12" fmla="*/ 3023 w 6428"/>
                  <a:gd name="T13" fmla="*/ 3527 h 5354"/>
                  <a:gd name="T14" fmla="*/ 3976 w 6428"/>
                  <a:gd name="T15" fmla="*/ 3152 h 5354"/>
                  <a:gd name="T16" fmla="*/ 4610 w 6428"/>
                  <a:gd name="T17" fmla="*/ 3829 h 5354"/>
                  <a:gd name="T18" fmla="*/ 2299 w 6428"/>
                  <a:gd name="T19" fmla="*/ 4136 h 5354"/>
                  <a:gd name="T20" fmla="*/ 2205 w 6428"/>
                  <a:gd name="T21" fmla="*/ 5032 h 5354"/>
                  <a:gd name="T22" fmla="*/ 1096 w 6428"/>
                  <a:gd name="T23" fmla="*/ 4136 h 5354"/>
                  <a:gd name="T24" fmla="*/ 188 w 6428"/>
                  <a:gd name="T25" fmla="*/ 3829 h 5354"/>
                  <a:gd name="T26" fmla="*/ 495 w 6428"/>
                  <a:gd name="T27" fmla="*/ 817 h 5354"/>
                  <a:gd name="T28" fmla="*/ 3278 w 6428"/>
                  <a:gd name="T29" fmla="*/ 723 h 5354"/>
                  <a:gd name="T30" fmla="*/ 495 w 6428"/>
                  <a:gd name="T31" fmla="*/ 629 h 5354"/>
                  <a:gd name="T32" fmla="*/ 0 w 6428"/>
                  <a:gd name="T33" fmla="*/ 3829 h 5354"/>
                  <a:gd name="T34" fmla="*/ 1062 w 6428"/>
                  <a:gd name="T35" fmla="*/ 4324 h 5354"/>
                  <a:gd name="T36" fmla="*/ 2393 w 6428"/>
                  <a:gd name="T37" fmla="*/ 5232 h 5354"/>
                  <a:gd name="T38" fmla="*/ 4303 w 6428"/>
                  <a:gd name="T39" fmla="*/ 4324 h 5354"/>
                  <a:gd name="T40" fmla="*/ 4798 w 6428"/>
                  <a:gd name="T41" fmla="*/ 2364 h 5354"/>
                  <a:gd name="T42" fmla="*/ 6315 w 6428"/>
                  <a:gd name="T43" fmla="*/ 813 h 5354"/>
                  <a:gd name="T44" fmla="*/ 5469 w 6428"/>
                  <a:gd name="T45" fmla="*/ 525 h 5354"/>
                  <a:gd name="T46" fmla="*/ 3627 w 6428"/>
                  <a:gd name="T47" fmla="*/ 2669 h 5354"/>
                  <a:gd name="T48" fmla="*/ 5469 w 6428"/>
                  <a:gd name="T49" fmla="*/ 525 h 5354"/>
                  <a:gd name="T50" fmla="*/ 3221 w 6428"/>
                  <a:gd name="T51" fmla="*/ 3096 h 5354"/>
                  <a:gd name="T52" fmla="*/ 3152 w 6428"/>
                  <a:gd name="T53" fmla="*/ 3276 h 5354"/>
                  <a:gd name="T54" fmla="*/ 3295 w 6428"/>
                  <a:gd name="T55" fmla="*/ 2905 h 5354"/>
                  <a:gd name="T56" fmla="*/ 3741 w 6428"/>
                  <a:gd name="T57" fmla="*/ 3050 h 5354"/>
                  <a:gd name="T58" fmla="*/ 3910 w 6428"/>
                  <a:gd name="T59" fmla="*/ 2952 h 5354"/>
                  <a:gd name="T60" fmla="*/ 5752 w 6428"/>
                  <a:gd name="T61" fmla="*/ 809 h 5354"/>
                  <a:gd name="T62" fmla="*/ 3910 w 6428"/>
                  <a:gd name="T63" fmla="*/ 2952 h 5354"/>
                  <a:gd name="T64" fmla="*/ 6036 w 6428"/>
                  <a:gd name="T65" fmla="*/ 827 h 5354"/>
                  <a:gd name="T66" fmla="*/ 5748 w 6428"/>
                  <a:gd name="T67" fmla="*/ 246 h 5354"/>
                  <a:gd name="T68" fmla="*/ 6182 w 6428"/>
                  <a:gd name="T69" fmla="*/ 530 h 53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428" h="5354">
                    <a:moveTo>
                      <a:pt x="6315" y="397"/>
                    </a:moveTo>
                    <a:lnTo>
                      <a:pt x="6031" y="114"/>
                    </a:lnTo>
                    <a:cubicBezTo>
                      <a:pt x="5918" y="0"/>
                      <a:pt x="5729" y="0"/>
                      <a:pt x="5615" y="114"/>
                    </a:cubicBezTo>
                    <a:lnTo>
                      <a:pt x="4770" y="959"/>
                    </a:lnTo>
                    <a:cubicBezTo>
                      <a:pt x="4702" y="767"/>
                      <a:pt x="4518" y="629"/>
                      <a:pt x="4303" y="629"/>
                    </a:cubicBezTo>
                    <a:lnTo>
                      <a:pt x="3606" y="629"/>
                    </a:lnTo>
                    <a:cubicBezTo>
                      <a:pt x="3554" y="629"/>
                      <a:pt x="3512" y="671"/>
                      <a:pt x="3512" y="723"/>
                    </a:cubicBezTo>
                    <a:cubicBezTo>
                      <a:pt x="3512" y="774"/>
                      <a:pt x="3554" y="817"/>
                      <a:pt x="3606" y="817"/>
                    </a:cubicBezTo>
                    <a:lnTo>
                      <a:pt x="4303" y="817"/>
                    </a:lnTo>
                    <a:cubicBezTo>
                      <a:pt x="4471" y="817"/>
                      <a:pt x="4607" y="952"/>
                      <a:pt x="4610" y="1119"/>
                    </a:cubicBezTo>
                    <a:lnTo>
                      <a:pt x="3277" y="2452"/>
                    </a:lnTo>
                    <a:cubicBezTo>
                      <a:pt x="3267" y="2461"/>
                      <a:pt x="3260" y="2473"/>
                      <a:pt x="3255" y="2485"/>
                    </a:cubicBezTo>
                    <a:lnTo>
                      <a:pt x="2901" y="3406"/>
                    </a:lnTo>
                    <a:cubicBezTo>
                      <a:pt x="2873" y="3480"/>
                      <a:pt x="2948" y="3556"/>
                      <a:pt x="3023" y="3527"/>
                    </a:cubicBezTo>
                    <a:lnTo>
                      <a:pt x="3944" y="3173"/>
                    </a:lnTo>
                    <a:cubicBezTo>
                      <a:pt x="3956" y="3168"/>
                      <a:pt x="3967" y="3161"/>
                      <a:pt x="3976" y="3152"/>
                    </a:cubicBezTo>
                    <a:lnTo>
                      <a:pt x="4610" y="2518"/>
                    </a:lnTo>
                    <a:lnTo>
                      <a:pt x="4610" y="3829"/>
                    </a:lnTo>
                    <a:cubicBezTo>
                      <a:pt x="4610" y="3998"/>
                      <a:pt x="4472" y="4136"/>
                      <a:pt x="4303" y="4136"/>
                    </a:cubicBezTo>
                    <a:lnTo>
                      <a:pt x="2299" y="4136"/>
                    </a:lnTo>
                    <a:cubicBezTo>
                      <a:pt x="2247" y="4136"/>
                      <a:pt x="2205" y="4178"/>
                      <a:pt x="2205" y="4230"/>
                    </a:cubicBezTo>
                    <a:lnTo>
                      <a:pt x="2205" y="5032"/>
                    </a:lnTo>
                    <a:lnTo>
                      <a:pt x="1156" y="4158"/>
                    </a:lnTo>
                    <a:cubicBezTo>
                      <a:pt x="1139" y="4144"/>
                      <a:pt x="1118" y="4136"/>
                      <a:pt x="1096" y="4136"/>
                    </a:cubicBezTo>
                    <a:lnTo>
                      <a:pt x="495" y="4136"/>
                    </a:lnTo>
                    <a:cubicBezTo>
                      <a:pt x="326" y="4136"/>
                      <a:pt x="188" y="3998"/>
                      <a:pt x="188" y="3829"/>
                    </a:cubicBezTo>
                    <a:lnTo>
                      <a:pt x="188" y="1123"/>
                    </a:lnTo>
                    <a:cubicBezTo>
                      <a:pt x="188" y="954"/>
                      <a:pt x="326" y="817"/>
                      <a:pt x="495" y="817"/>
                    </a:cubicBezTo>
                    <a:lnTo>
                      <a:pt x="3184" y="817"/>
                    </a:lnTo>
                    <a:cubicBezTo>
                      <a:pt x="3236" y="817"/>
                      <a:pt x="3278" y="774"/>
                      <a:pt x="3278" y="723"/>
                    </a:cubicBezTo>
                    <a:cubicBezTo>
                      <a:pt x="3278" y="671"/>
                      <a:pt x="3236" y="629"/>
                      <a:pt x="3184" y="629"/>
                    </a:cubicBezTo>
                    <a:lnTo>
                      <a:pt x="495" y="629"/>
                    </a:lnTo>
                    <a:cubicBezTo>
                      <a:pt x="222" y="629"/>
                      <a:pt x="0" y="851"/>
                      <a:pt x="0" y="1123"/>
                    </a:cubicBezTo>
                    <a:lnTo>
                      <a:pt x="0" y="3829"/>
                    </a:lnTo>
                    <a:cubicBezTo>
                      <a:pt x="0" y="4102"/>
                      <a:pt x="222" y="4324"/>
                      <a:pt x="495" y="4324"/>
                    </a:cubicBezTo>
                    <a:lnTo>
                      <a:pt x="1062" y="4324"/>
                    </a:lnTo>
                    <a:lnTo>
                      <a:pt x="2238" y="5304"/>
                    </a:lnTo>
                    <a:cubicBezTo>
                      <a:pt x="2299" y="5354"/>
                      <a:pt x="2393" y="5310"/>
                      <a:pt x="2393" y="5232"/>
                    </a:cubicBezTo>
                    <a:lnTo>
                      <a:pt x="2393" y="4324"/>
                    </a:lnTo>
                    <a:lnTo>
                      <a:pt x="4303" y="4324"/>
                    </a:lnTo>
                    <a:cubicBezTo>
                      <a:pt x="4576" y="4324"/>
                      <a:pt x="4798" y="4102"/>
                      <a:pt x="4798" y="3829"/>
                    </a:cubicBezTo>
                    <a:lnTo>
                      <a:pt x="4798" y="2364"/>
                    </a:lnTo>
                    <a:cubicBezTo>
                      <a:pt x="4798" y="2354"/>
                      <a:pt x="4796" y="2344"/>
                      <a:pt x="4793" y="2335"/>
                    </a:cubicBezTo>
                    <a:lnTo>
                      <a:pt x="6315" y="813"/>
                    </a:lnTo>
                    <a:cubicBezTo>
                      <a:pt x="6428" y="700"/>
                      <a:pt x="6428" y="510"/>
                      <a:pt x="6315" y="397"/>
                    </a:cubicBezTo>
                    <a:close/>
                    <a:moveTo>
                      <a:pt x="5469" y="525"/>
                    </a:moveTo>
                    <a:lnTo>
                      <a:pt x="5620" y="676"/>
                    </a:lnTo>
                    <a:lnTo>
                      <a:pt x="3627" y="2669"/>
                    </a:lnTo>
                    <a:lnTo>
                      <a:pt x="3476" y="2518"/>
                    </a:lnTo>
                    <a:lnTo>
                      <a:pt x="5469" y="525"/>
                    </a:lnTo>
                    <a:close/>
                    <a:moveTo>
                      <a:pt x="3152" y="3276"/>
                    </a:moveTo>
                    <a:lnTo>
                      <a:pt x="3221" y="3096"/>
                    </a:lnTo>
                    <a:lnTo>
                      <a:pt x="3332" y="3207"/>
                    </a:lnTo>
                    <a:lnTo>
                      <a:pt x="3152" y="3276"/>
                    </a:lnTo>
                    <a:close/>
                    <a:moveTo>
                      <a:pt x="3524" y="3133"/>
                    </a:moveTo>
                    <a:lnTo>
                      <a:pt x="3295" y="2905"/>
                    </a:lnTo>
                    <a:lnTo>
                      <a:pt x="3379" y="2687"/>
                    </a:lnTo>
                    <a:lnTo>
                      <a:pt x="3741" y="3050"/>
                    </a:lnTo>
                    <a:lnTo>
                      <a:pt x="3524" y="3133"/>
                    </a:lnTo>
                    <a:close/>
                    <a:moveTo>
                      <a:pt x="3910" y="2952"/>
                    </a:moveTo>
                    <a:lnTo>
                      <a:pt x="3759" y="2802"/>
                    </a:lnTo>
                    <a:lnTo>
                      <a:pt x="5752" y="809"/>
                    </a:lnTo>
                    <a:lnTo>
                      <a:pt x="5903" y="959"/>
                    </a:lnTo>
                    <a:lnTo>
                      <a:pt x="3910" y="2952"/>
                    </a:lnTo>
                    <a:close/>
                    <a:moveTo>
                      <a:pt x="6182" y="680"/>
                    </a:moveTo>
                    <a:lnTo>
                      <a:pt x="6036" y="827"/>
                    </a:lnTo>
                    <a:lnTo>
                      <a:pt x="5602" y="393"/>
                    </a:lnTo>
                    <a:lnTo>
                      <a:pt x="5748" y="246"/>
                    </a:lnTo>
                    <a:cubicBezTo>
                      <a:pt x="5790" y="205"/>
                      <a:pt x="5857" y="205"/>
                      <a:pt x="5899" y="246"/>
                    </a:cubicBezTo>
                    <a:lnTo>
                      <a:pt x="6182" y="530"/>
                    </a:lnTo>
                    <a:cubicBezTo>
                      <a:pt x="6224" y="571"/>
                      <a:pt x="6224" y="639"/>
                      <a:pt x="6182" y="68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24" name="그룹 23">
              <a:extLst>
                <a:ext uri="{FF2B5EF4-FFF2-40B4-BE49-F238E27FC236}">
                  <a16:creationId xmlns:a16="http://schemas.microsoft.com/office/drawing/2014/main" id="{8E3F4F88-CE3F-41DC-A7D2-854FB7E31E6E}"/>
                </a:ext>
              </a:extLst>
            </p:cNvPr>
            <p:cNvGrpSpPr/>
            <p:nvPr/>
          </p:nvGrpSpPr>
          <p:grpSpPr>
            <a:xfrm>
              <a:off x="4918894" y="2464578"/>
              <a:ext cx="591271" cy="589759"/>
              <a:chOff x="3343275" y="2300288"/>
              <a:chExt cx="1201738" cy="1198563"/>
            </a:xfrm>
            <a:solidFill>
              <a:sysClr val="window" lastClr="FFFFFF"/>
            </a:solidFill>
          </p:grpSpPr>
          <p:sp>
            <p:nvSpPr>
              <p:cNvPr id="35" name="Freeform 110">
                <a:extLst>
                  <a:ext uri="{FF2B5EF4-FFF2-40B4-BE49-F238E27FC236}">
                    <a16:creationId xmlns:a16="http://schemas.microsoft.com/office/drawing/2014/main" id="{635907D0-9CDD-4550-8755-A4A3C38BCD6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681413" y="2657476"/>
                <a:ext cx="561975" cy="466725"/>
              </a:xfrm>
              <a:custGeom>
                <a:avLst/>
                <a:gdLst>
                  <a:gd name="T0" fmla="*/ 2699 w 2993"/>
                  <a:gd name="T1" fmla="*/ 701 h 2492"/>
                  <a:gd name="T2" fmla="*/ 1791 w 2993"/>
                  <a:gd name="T3" fmla="*/ 494 h 2492"/>
                  <a:gd name="T4" fmla="*/ 1196 w 2993"/>
                  <a:gd name="T5" fmla="*/ 0 h 2492"/>
                  <a:gd name="T6" fmla="*/ 1102 w 2993"/>
                  <a:gd name="T7" fmla="*/ 695 h 2492"/>
                  <a:gd name="T8" fmla="*/ 789 w 2993"/>
                  <a:gd name="T9" fmla="*/ 701 h 2492"/>
                  <a:gd name="T10" fmla="*/ 695 w 2993"/>
                  <a:gd name="T11" fmla="*/ 501 h 2492"/>
                  <a:gd name="T12" fmla="*/ 0 w 2993"/>
                  <a:gd name="T13" fmla="*/ 595 h 2492"/>
                  <a:gd name="T14" fmla="*/ 93 w 2993"/>
                  <a:gd name="T15" fmla="*/ 2492 h 2492"/>
                  <a:gd name="T16" fmla="*/ 789 w 2993"/>
                  <a:gd name="T17" fmla="*/ 2398 h 2492"/>
                  <a:gd name="T18" fmla="*/ 1057 w 2993"/>
                  <a:gd name="T19" fmla="*/ 2292 h 2492"/>
                  <a:gd name="T20" fmla="*/ 1296 w 2993"/>
                  <a:gd name="T21" fmla="*/ 2492 h 2492"/>
                  <a:gd name="T22" fmla="*/ 2792 w 2993"/>
                  <a:gd name="T23" fmla="*/ 2198 h 2492"/>
                  <a:gd name="T24" fmla="*/ 2893 w 2993"/>
                  <a:gd name="T25" fmla="*/ 1797 h 2492"/>
                  <a:gd name="T26" fmla="*/ 2993 w 2993"/>
                  <a:gd name="T27" fmla="*/ 1396 h 2492"/>
                  <a:gd name="T28" fmla="*/ 2993 w 2993"/>
                  <a:gd name="T29" fmla="*/ 995 h 2492"/>
                  <a:gd name="T30" fmla="*/ 187 w 2993"/>
                  <a:gd name="T31" fmla="*/ 2304 h 2492"/>
                  <a:gd name="T32" fmla="*/ 601 w 2993"/>
                  <a:gd name="T33" fmla="*/ 689 h 2492"/>
                  <a:gd name="T34" fmla="*/ 2398 w 2993"/>
                  <a:gd name="T35" fmla="*/ 1290 h 2492"/>
                  <a:gd name="T36" fmla="*/ 2805 w 2993"/>
                  <a:gd name="T37" fmla="*/ 1396 h 2492"/>
                  <a:gd name="T38" fmla="*/ 2398 w 2993"/>
                  <a:gd name="T39" fmla="*/ 1503 h 2492"/>
                  <a:gd name="T40" fmla="*/ 2398 w 2993"/>
                  <a:gd name="T41" fmla="*/ 1691 h 2492"/>
                  <a:gd name="T42" fmla="*/ 2705 w 2993"/>
                  <a:gd name="T43" fmla="*/ 1797 h 2492"/>
                  <a:gd name="T44" fmla="*/ 2398 w 2993"/>
                  <a:gd name="T45" fmla="*/ 1903 h 2492"/>
                  <a:gd name="T46" fmla="*/ 2398 w 2993"/>
                  <a:gd name="T47" fmla="*/ 2091 h 2492"/>
                  <a:gd name="T48" fmla="*/ 2605 w 2993"/>
                  <a:gd name="T49" fmla="*/ 2198 h 2492"/>
                  <a:gd name="T50" fmla="*/ 1335 w 2993"/>
                  <a:gd name="T51" fmla="*/ 2304 h 2492"/>
                  <a:gd name="T52" fmla="*/ 1095 w 2993"/>
                  <a:gd name="T53" fmla="*/ 2104 h 2492"/>
                  <a:gd name="T54" fmla="*/ 789 w 2993"/>
                  <a:gd name="T55" fmla="*/ 889 h 2492"/>
                  <a:gd name="T56" fmla="*/ 1290 w 2993"/>
                  <a:gd name="T57" fmla="*/ 695 h 2492"/>
                  <a:gd name="T58" fmla="*/ 1296 w 2993"/>
                  <a:gd name="T59" fmla="*/ 188 h 2492"/>
                  <a:gd name="T60" fmla="*/ 1603 w 2993"/>
                  <a:gd name="T61" fmla="*/ 795 h 2492"/>
                  <a:gd name="T62" fmla="*/ 2699 w 2993"/>
                  <a:gd name="T63" fmla="*/ 889 h 2492"/>
                  <a:gd name="T64" fmla="*/ 2699 w 2993"/>
                  <a:gd name="T65" fmla="*/ 1102 h 2492"/>
                  <a:gd name="T66" fmla="*/ 2304 w 2993"/>
                  <a:gd name="T67" fmla="*/ 1196 h 24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993" h="2492">
                    <a:moveTo>
                      <a:pt x="2993" y="995"/>
                    </a:moveTo>
                    <a:cubicBezTo>
                      <a:pt x="2993" y="833"/>
                      <a:pt x="2861" y="701"/>
                      <a:pt x="2699" y="701"/>
                    </a:cubicBezTo>
                    <a:lnTo>
                      <a:pt x="1791" y="701"/>
                    </a:lnTo>
                    <a:lnTo>
                      <a:pt x="1791" y="494"/>
                    </a:lnTo>
                    <a:cubicBezTo>
                      <a:pt x="1791" y="222"/>
                      <a:pt x="1569" y="0"/>
                      <a:pt x="1296" y="0"/>
                    </a:cubicBezTo>
                    <a:lnTo>
                      <a:pt x="1196" y="0"/>
                    </a:lnTo>
                    <a:cubicBezTo>
                      <a:pt x="1144" y="0"/>
                      <a:pt x="1102" y="42"/>
                      <a:pt x="1102" y="94"/>
                    </a:cubicBezTo>
                    <a:lnTo>
                      <a:pt x="1102" y="695"/>
                    </a:lnTo>
                    <a:cubicBezTo>
                      <a:pt x="1102" y="698"/>
                      <a:pt x="1099" y="701"/>
                      <a:pt x="1096" y="701"/>
                    </a:cubicBezTo>
                    <a:lnTo>
                      <a:pt x="789" y="701"/>
                    </a:lnTo>
                    <a:lnTo>
                      <a:pt x="789" y="595"/>
                    </a:lnTo>
                    <a:cubicBezTo>
                      <a:pt x="789" y="543"/>
                      <a:pt x="747" y="501"/>
                      <a:pt x="695" y="501"/>
                    </a:cubicBezTo>
                    <a:lnTo>
                      <a:pt x="93" y="501"/>
                    </a:lnTo>
                    <a:cubicBezTo>
                      <a:pt x="42" y="501"/>
                      <a:pt x="0" y="543"/>
                      <a:pt x="0" y="595"/>
                    </a:cubicBezTo>
                    <a:lnTo>
                      <a:pt x="0" y="2398"/>
                    </a:lnTo>
                    <a:cubicBezTo>
                      <a:pt x="0" y="2450"/>
                      <a:pt x="42" y="2492"/>
                      <a:pt x="93" y="2492"/>
                    </a:cubicBezTo>
                    <a:lnTo>
                      <a:pt x="695" y="2492"/>
                    </a:lnTo>
                    <a:cubicBezTo>
                      <a:pt x="747" y="2492"/>
                      <a:pt x="789" y="2450"/>
                      <a:pt x="789" y="2398"/>
                    </a:cubicBezTo>
                    <a:lnTo>
                      <a:pt x="789" y="2292"/>
                    </a:lnTo>
                    <a:lnTo>
                      <a:pt x="1057" y="2292"/>
                    </a:lnTo>
                    <a:lnTo>
                      <a:pt x="1229" y="2465"/>
                    </a:lnTo>
                    <a:cubicBezTo>
                      <a:pt x="1247" y="2482"/>
                      <a:pt x="1271" y="2492"/>
                      <a:pt x="1296" y="2492"/>
                    </a:cubicBezTo>
                    <a:lnTo>
                      <a:pt x="2498" y="2492"/>
                    </a:lnTo>
                    <a:cubicBezTo>
                      <a:pt x="2660" y="2492"/>
                      <a:pt x="2792" y="2360"/>
                      <a:pt x="2792" y="2198"/>
                    </a:cubicBezTo>
                    <a:cubicBezTo>
                      <a:pt x="2792" y="2143"/>
                      <a:pt x="2778" y="2092"/>
                      <a:pt x="2752" y="2048"/>
                    </a:cubicBezTo>
                    <a:cubicBezTo>
                      <a:pt x="2836" y="1996"/>
                      <a:pt x="2893" y="1903"/>
                      <a:pt x="2893" y="1797"/>
                    </a:cubicBezTo>
                    <a:cubicBezTo>
                      <a:pt x="2893" y="1742"/>
                      <a:pt x="2878" y="1691"/>
                      <a:pt x="2852" y="1647"/>
                    </a:cubicBezTo>
                    <a:cubicBezTo>
                      <a:pt x="2936" y="1596"/>
                      <a:pt x="2993" y="1502"/>
                      <a:pt x="2993" y="1396"/>
                    </a:cubicBezTo>
                    <a:cubicBezTo>
                      <a:pt x="2993" y="1319"/>
                      <a:pt x="2963" y="1248"/>
                      <a:pt x="2914" y="1196"/>
                    </a:cubicBezTo>
                    <a:cubicBezTo>
                      <a:pt x="2963" y="1143"/>
                      <a:pt x="2993" y="1073"/>
                      <a:pt x="2993" y="995"/>
                    </a:cubicBezTo>
                    <a:close/>
                    <a:moveTo>
                      <a:pt x="601" y="2304"/>
                    </a:moveTo>
                    <a:lnTo>
                      <a:pt x="187" y="2304"/>
                    </a:lnTo>
                    <a:lnTo>
                      <a:pt x="187" y="689"/>
                    </a:lnTo>
                    <a:lnTo>
                      <a:pt x="601" y="689"/>
                    </a:lnTo>
                    <a:lnTo>
                      <a:pt x="601" y="2304"/>
                    </a:lnTo>
                    <a:close/>
                    <a:moveTo>
                      <a:pt x="2398" y="1290"/>
                    </a:moveTo>
                    <a:lnTo>
                      <a:pt x="2699" y="1290"/>
                    </a:lnTo>
                    <a:cubicBezTo>
                      <a:pt x="2757" y="1290"/>
                      <a:pt x="2805" y="1337"/>
                      <a:pt x="2805" y="1396"/>
                    </a:cubicBezTo>
                    <a:cubicBezTo>
                      <a:pt x="2805" y="1455"/>
                      <a:pt x="2757" y="1503"/>
                      <a:pt x="2699" y="1503"/>
                    </a:cubicBezTo>
                    <a:lnTo>
                      <a:pt x="2398" y="1503"/>
                    </a:lnTo>
                    <a:cubicBezTo>
                      <a:pt x="2346" y="1503"/>
                      <a:pt x="2304" y="1545"/>
                      <a:pt x="2304" y="1597"/>
                    </a:cubicBezTo>
                    <a:cubicBezTo>
                      <a:pt x="2304" y="1648"/>
                      <a:pt x="2346" y="1691"/>
                      <a:pt x="2398" y="1691"/>
                    </a:cubicBezTo>
                    <a:lnTo>
                      <a:pt x="2598" y="1691"/>
                    </a:lnTo>
                    <a:cubicBezTo>
                      <a:pt x="2657" y="1691"/>
                      <a:pt x="2705" y="1738"/>
                      <a:pt x="2705" y="1797"/>
                    </a:cubicBezTo>
                    <a:cubicBezTo>
                      <a:pt x="2705" y="1856"/>
                      <a:pt x="2657" y="1903"/>
                      <a:pt x="2598" y="1903"/>
                    </a:cubicBezTo>
                    <a:lnTo>
                      <a:pt x="2398" y="1903"/>
                    </a:lnTo>
                    <a:cubicBezTo>
                      <a:pt x="2346" y="1903"/>
                      <a:pt x="2304" y="1946"/>
                      <a:pt x="2304" y="1997"/>
                    </a:cubicBezTo>
                    <a:cubicBezTo>
                      <a:pt x="2304" y="2049"/>
                      <a:pt x="2346" y="2091"/>
                      <a:pt x="2398" y="2091"/>
                    </a:cubicBezTo>
                    <a:lnTo>
                      <a:pt x="2498" y="2091"/>
                    </a:lnTo>
                    <a:cubicBezTo>
                      <a:pt x="2557" y="2091"/>
                      <a:pt x="2605" y="2139"/>
                      <a:pt x="2605" y="2198"/>
                    </a:cubicBezTo>
                    <a:cubicBezTo>
                      <a:pt x="2605" y="2257"/>
                      <a:pt x="2557" y="2304"/>
                      <a:pt x="2498" y="2304"/>
                    </a:cubicBezTo>
                    <a:lnTo>
                      <a:pt x="1335" y="2304"/>
                    </a:lnTo>
                    <a:lnTo>
                      <a:pt x="1162" y="2131"/>
                    </a:lnTo>
                    <a:cubicBezTo>
                      <a:pt x="1144" y="2114"/>
                      <a:pt x="1120" y="2104"/>
                      <a:pt x="1095" y="2104"/>
                    </a:cubicBezTo>
                    <a:lnTo>
                      <a:pt x="789" y="2104"/>
                    </a:lnTo>
                    <a:lnTo>
                      <a:pt x="789" y="889"/>
                    </a:lnTo>
                    <a:lnTo>
                      <a:pt x="1096" y="889"/>
                    </a:lnTo>
                    <a:cubicBezTo>
                      <a:pt x="1203" y="889"/>
                      <a:pt x="1290" y="802"/>
                      <a:pt x="1290" y="695"/>
                    </a:cubicBezTo>
                    <a:lnTo>
                      <a:pt x="1290" y="188"/>
                    </a:lnTo>
                    <a:lnTo>
                      <a:pt x="1296" y="188"/>
                    </a:lnTo>
                    <a:cubicBezTo>
                      <a:pt x="1465" y="188"/>
                      <a:pt x="1603" y="325"/>
                      <a:pt x="1603" y="494"/>
                    </a:cubicBezTo>
                    <a:lnTo>
                      <a:pt x="1603" y="795"/>
                    </a:lnTo>
                    <a:cubicBezTo>
                      <a:pt x="1603" y="847"/>
                      <a:pt x="1645" y="889"/>
                      <a:pt x="1697" y="889"/>
                    </a:cubicBezTo>
                    <a:lnTo>
                      <a:pt x="2699" y="889"/>
                    </a:lnTo>
                    <a:cubicBezTo>
                      <a:pt x="2757" y="889"/>
                      <a:pt x="2805" y="937"/>
                      <a:pt x="2805" y="995"/>
                    </a:cubicBezTo>
                    <a:cubicBezTo>
                      <a:pt x="2805" y="1054"/>
                      <a:pt x="2757" y="1102"/>
                      <a:pt x="2699" y="1102"/>
                    </a:cubicBezTo>
                    <a:lnTo>
                      <a:pt x="2398" y="1102"/>
                    </a:lnTo>
                    <a:cubicBezTo>
                      <a:pt x="2346" y="1102"/>
                      <a:pt x="2304" y="1144"/>
                      <a:pt x="2304" y="1196"/>
                    </a:cubicBezTo>
                    <a:cubicBezTo>
                      <a:pt x="2304" y="1248"/>
                      <a:pt x="2346" y="1290"/>
                      <a:pt x="2398" y="129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" name="Freeform 111">
                <a:extLst>
                  <a:ext uri="{FF2B5EF4-FFF2-40B4-BE49-F238E27FC236}">
                    <a16:creationId xmlns:a16="http://schemas.microsoft.com/office/drawing/2014/main" id="{D80D6B99-35AC-42F3-8B3E-22663DBAF2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13138" y="2468563"/>
                <a:ext cx="862013" cy="862013"/>
              </a:xfrm>
              <a:custGeom>
                <a:avLst/>
                <a:gdLst>
                  <a:gd name="T0" fmla="*/ 3604 w 4596"/>
                  <a:gd name="T1" fmla="*/ 407 h 4596"/>
                  <a:gd name="T2" fmla="*/ 3473 w 4596"/>
                  <a:gd name="T3" fmla="*/ 430 h 4596"/>
                  <a:gd name="T4" fmla="*/ 3497 w 4596"/>
                  <a:gd name="T5" fmla="*/ 561 h 4596"/>
                  <a:gd name="T6" fmla="*/ 4408 w 4596"/>
                  <a:gd name="T7" fmla="*/ 2298 h 4596"/>
                  <a:gd name="T8" fmla="*/ 2298 w 4596"/>
                  <a:gd name="T9" fmla="*/ 4408 h 4596"/>
                  <a:gd name="T10" fmla="*/ 188 w 4596"/>
                  <a:gd name="T11" fmla="*/ 2298 h 4596"/>
                  <a:gd name="T12" fmla="*/ 2298 w 4596"/>
                  <a:gd name="T13" fmla="*/ 188 h 4596"/>
                  <a:gd name="T14" fmla="*/ 3164 w 4596"/>
                  <a:gd name="T15" fmla="*/ 373 h 4596"/>
                  <a:gd name="T16" fmla="*/ 3288 w 4596"/>
                  <a:gd name="T17" fmla="*/ 326 h 4596"/>
                  <a:gd name="T18" fmla="*/ 3241 w 4596"/>
                  <a:gd name="T19" fmla="*/ 202 h 4596"/>
                  <a:gd name="T20" fmla="*/ 2298 w 4596"/>
                  <a:gd name="T21" fmla="*/ 0 h 4596"/>
                  <a:gd name="T22" fmla="*/ 0 w 4596"/>
                  <a:gd name="T23" fmla="*/ 2298 h 4596"/>
                  <a:gd name="T24" fmla="*/ 2298 w 4596"/>
                  <a:gd name="T25" fmla="*/ 4596 h 4596"/>
                  <a:gd name="T26" fmla="*/ 4596 w 4596"/>
                  <a:gd name="T27" fmla="*/ 2298 h 4596"/>
                  <a:gd name="T28" fmla="*/ 3604 w 4596"/>
                  <a:gd name="T29" fmla="*/ 407 h 45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596" h="4596">
                    <a:moveTo>
                      <a:pt x="3604" y="407"/>
                    </a:moveTo>
                    <a:cubicBezTo>
                      <a:pt x="3561" y="377"/>
                      <a:pt x="3503" y="388"/>
                      <a:pt x="3473" y="430"/>
                    </a:cubicBezTo>
                    <a:cubicBezTo>
                      <a:pt x="3444" y="473"/>
                      <a:pt x="3454" y="532"/>
                      <a:pt x="3497" y="561"/>
                    </a:cubicBezTo>
                    <a:cubicBezTo>
                      <a:pt x="4068" y="956"/>
                      <a:pt x="4408" y="1605"/>
                      <a:pt x="4408" y="2298"/>
                    </a:cubicBezTo>
                    <a:cubicBezTo>
                      <a:pt x="4408" y="3462"/>
                      <a:pt x="3462" y="4408"/>
                      <a:pt x="2298" y="4408"/>
                    </a:cubicBezTo>
                    <a:cubicBezTo>
                      <a:pt x="1134" y="4408"/>
                      <a:pt x="188" y="3462"/>
                      <a:pt x="188" y="2298"/>
                    </a:cubicBezTo>
                    <a:cubicBezTo>
                      <a:pt x="188" y="1134"/>
                      <a:pt x="1134" y="188"/>
                      <a:pt x="2298" y="188"/>
                    </a:cubicBezTo>
                    <a:cubicBezTo>
                      <a:pt x="2600" y="188"/>
                      <a:pt x="2891" y="250"/>
                      <a:pt x="3164" y="373"/>
                    </a:cubicBezTo>
                    <a:cubicBezTo>
                      <a:pt x="3211" y="394"/>
                      <a:pt x="3267" y="373"/>
                      <a:pt x="3288" y="326"/>
                    </a:cubicBezTo>
                    <a:cubicBezTo>
                      <a:pt x="3310" y="279"/>
                      <a:pt x="3289" y="223"/>
                      <a:pt x="3241" y="202"/>
                    </a:cubicBezTo>
                    <a:cubicBezTo>
                      <a:pt x="2944" y="68"/>
                      <a:pt x="2627" y="0"/>
                      <a:pt x="2298" y="0"/>
                    </a:cubicBezTo>
                    <a:cubicBezTo>
                      <a:pt x="1031" y="0"/>
                      <a:pt x="0" y="1031"/>
                      <a:pt x="0" y="2298"/>
                    </a:cubicBezTo>
                    <a:cubicBezTo>
                      <a:pt x="0" y="3565"/>
                      <a:pt x="1031" y="4596"/>
                      <a:pt x="2298" y="4596"/>
                    </a:cubicBezTo>
                    <a:cubicBezTo>
                      <a:pt x="3565" y="4596"/>
                      <a:pt x="4596" y="3565"/>
                      <a:pt x="4596" y="2298"/>
                    </a:cubicBezTo>
                    <a:cubicBezTo>
                      <a:pt x="4596" y="1543"/>
                      <a:pt x="4225" y="836"/>
                      <a:pt x="3604" y="4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7" name="Freeform 112">
                <a:extLst>
                  <a:ext uri="{FF2B5EF4-FFF2-40B4-BE49-F238E27FC236}">
                    <a16:creationId xmlns:a16="http://schemas.microsoft.com/office/drawing/2014/main" id="{93B06924-D505-428C-9F6E-17E525BBBF0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43275" y="2300288"/>
                <a:ext cx="1201738" cy="1198563"/>
              </a:xfrm>
              <a:custGeom>
                <a:avLst/>
                <a:gdLst>
                  <a:gd name="T0" fmla="*/ 6306 w 6400"/>
                  <a:gd name="T1" fmla="*/ 3106 h 6400"/>
                  <a:gd name="T2" fmla="*/ 6198 w 6400"/>
                  <a:gd name="T3" fmla="*/ 3106 h 6400"/>
                  <a:gd name="T4" fmla="*/ 5321 w 6400"/>
                  <a:gd name="T5" fmla="*/ 1079 h 6400"/>
                  <a:gd name="T6" fmla="*/ 3294 w 6400"/>
                  <a:gd name="T7" fmla="*/ 202 h 6400"/>
                  <a:gd name="T8" fmla="*/ 3294 w 6400"/>
                  <a:gd name="T9" fmla="*/ 94 h 6400"/>
                  <a:gd name="T10" fmla="*/ 3200 w 6400"/>
                  <a:gd name="T11" fmla="*/ 0 h 6400"/>
                  <a:gd name="T12" fmla="*/ 3106 w 6400"/>
                  <a:gd name="T13" fmla="*/ 94 h 6400"/>
                  <a:gd name="T14" fmla="*/ 3106 w 6400"/>
                  <a:gd name="T15" fmla="*/ 202 h 6400"/>
                  <a:gd name="T16" fmla="*/ 1079 w 6400"/>
                  <a:gd name="T17" fmla="*/ 1079 h 6400"/>
                  <a:gd name="T18" fmla="*/ 202 w 6400"/>
                  <a:gd name="T19" fmla="*/ 3106 h 6400"/>
                  <a:gd name="T20" fmla="*/ 94 w 6400"/>
                  <a:gd name="T21" fmla="*/ 3106 h 6400"/>
                  <a:gd name="T22" fmla="*/ 0 w 6400"/>
                  <a:gd name="T23" fmla="*/ 3200 h 6400"/>
                  <a:gd name="T24" fmla="*/ 94 w 6400"/>
                  <a:gd name="T25" fmla="*/ 3294 h 6400"/>
                  <a:gd name="T26" fmla="*/ 202 w 6400"/>
                  <a:gd name="T27" fmla="*/ 3294 h 6400"/>
                  <a:gd name="T28" fmla="*/ 1079 w 6400"/>
                  <a:gd name="T29" fmla="*/ 5321 h 6400"/>
                  <a:gd name="T30" fmla="*/ 3106 w 6400"/>
                  <a:gd name="T31" fmla="*/ 6198 h 6400"/>
                  <a:gd name="T32" fmla="*/ 3106 w 6400"/>
                  <a:gd name="T33" fmla="*/ 6306 h 6400"/>
                  <a:gd name="T34" fmla="*/ 3200 w 6400"/>
                  <a:gd name="T35" fmla="*/ 6400 h 6400"/>
                  <a:gd name="T36" fmla="*/ 3294 w 6400"/>
                  <a:gd name="T37" fmla="*/ 6306 h 6400"/>
                  <a:gd name="T38" fmla="*/ 3294 w 6400"/>
                  <a:gd name="T39" fmla="*/ 6198 h 6400"/>
                  <a:gd name="T40" fmla="*/ 5321 w 6400"/>
                  <a:gd name="T41" fmla="*/ 5321 h 6400"/>
                  <a:gd name="T42" fmla="*/ 6198 w 6400"/>
                  <a:gd name="T43" fmla="*/ 3294 h 6400"/>
                  <a:gd name="T44" fmla="*/ 6306 w 6400"/>
                  <a:gd name="T45" fmla="*/ 3294 h 6400"/>
                  <a:gd name="T46" fmla="*/ 6400 w 6400"/>
                  <a:gd name="T47" fmla="*/ 3200 h 6400"/>
                  <a:gd name="T48" fmla="*/ 6306 w 6400"/>
                  <a:gd name="T49" fmla="*/ 3106 h 6400"/>
                  <a:gd name="T50" fmla="*/ 5805 w 6400"/>
                  <a:gd name="T51" fmla="*/ 3294 h 6400"/>
                  <a:gd name="T52" fmla="*/ 6010 w 6400"/>
                  <a:gd name="T53" fmla="*/ 3294 h 6400"/>
                  <a:gd name="T54" fmla="*/ 3294 w 6400"/>
                  <a:gd name="T55" fmla="*/ 6010 h 6400"/>
                  <a:gd name="T56" fmla="*/ 3294 w 6400"/>
                  <a:gd name="T57" fmla="*/ 5805 h 6400"/>
                  <a:gd name="T58" fmla="*/ 3200 w 6400"/>
                  <a:gd name="T59" fmla="*/ 5711 h 6400"/>
                  <a:gd name="T60" fmla="*/ 3106 w 6400"/>
                  <a:gd name="T61" fmla="*/ 5805 h 6400"/>
                  <a:gd name="T62" fmla="*/ 3106 w 6400"/>
                  <a:gd name="T63" fmla="*/ 6010 h 6400"/>
                  <a:gd name="T64" fmla="*/ 390 w 6400"/>
                  <a:gd name="T65" fmla="*/ 3294 h 6400"/>
                  <a:gd name="T66" fmla="*/ 595 w 6400"/>
                  <a:gd name="T67" fmla="*/ 3294 h 6400"/>
                  <a:gd name="T68" fmla="*/ 689 w 6400"/>
                  <a:gd name="T69" fmla="*/ 3200 h 6400"/>
                  <a:gd name="T70" fmla="*/ 595 w 6400"/>
                  <a:gd name="T71" fmla="*/ 3106 h 6400"/>
                  <a:gd name="T72" fmla="*/ 390 w 6400"/>
                  <a:gd name="T73" fmla="*/ 3106 h 6400"/>
                  <a:gd name="T74" fmla="*/ 3106 w 6400"/>
                  <a:gd name="T75" fmla="*/ 390 h 6400"/>
                  <a:gd name="T76" fmla="*/ 3106 w 6400"/>
                  <a:gd name="T77" fmla="*/ 595 h 6400"/>
                  <a:gd name="T78" fmla="*/ 3200 w 6400"/>
                  <a:gd name="T79" fmla="*/ 689 h 6400"/>
                  <a:gd name="T80" fmla="*/ 3294 w 6400"/>
                  <a:gd name="T81" fmla="*/ 595 h 6400"/>
                  <a:gd name="T82" fmla="*/ 3294 w 6400"/>
                  <a:gd name="T83" fmla="*/ 390 h 6400"/>
                  <a:gd name="T84" fmla="*/ 6010 w 6400"/>
                  <a:gd name="T85" fmla="*/ 3106 h 6400"/>
                  <a:gd name="T86" fmla="*/ 5805 w 6400"/>
                  <a:gd name="T87" fmla="*/ 3106 h 6400"/>
                  <a:gd name="T88" fmla="*/ 5711 w 6400"/>
                  <a:gd name="T89" fmla="*/ 3200 h 6400"/>
                  <a:gd name="T90" fmla="*/ 5805 w 6400"/>
                  <a:gd name="T91" fmla="*/ 3294 h 6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6400" h="6400">
                    <a:moveTo>
                      <a:pt x="6306" y="3106"/>
                    </a:moveTo>
                    <a:lnTo>
                      <a:pt x="6198" y="3106"/>
                    </a:lnTo>
                    <a:cubicBezTo>
                      <a:pt x="6175" y="2340"/>
                      <a:pt x="5865" y="1623"/>
                      <a:pt x="5321" y="1079"/>
                    </a:cubicBezTo>
                    <a:cubicBezTo>
                      <a:pt x="4777" y="535"/>
                      <a:pt x="4060" y="225"/>
                      <a:pt x="3294" y="202"/>
                    </a:cubicBezTo>
                    <a:lnTo>
                      <a:pt x="3294" y="94"/>
                    </a:lnTo>
                    <a:cubicBezTo>
                      <a:pt x="3294" y="42"/>
                      <a:pt x="3252" y="0"/>
                      <a:pt x="3200" y="0"/>
                    </a:cubicBezTo>
                    <a:cubicBezTo>
                      <a:pt x="3148" y="0"/>
                      <a:pt x="3106" y="42"/>
                      <a:pt x="3106" y="94"/>
                    </a:cubicBezTo>
                    <a:lnTo>
                      <a:pt x="3106" y="202"/>
                    </a:lnTo>
                    <a:cubicBezTo>
                      <a:pt x="2340" y="225"/>
                      <a:pt x="1623" y="535"/>
                      <a:pt x="1079" y="1079"/>
                    </a:cubicBezTo>
                    <a:cubicBezTo>
                      <a:pt x="535" y="1623"/>
                      <a:pt x="225" y="2340"/>
                      <a:pt x="202" y="3106"/>
                    </a:cubicBezTo>
                    <a:lnTo>
                      <a:pt x="94" y="3106"/>
                    </a:lnTo>
                    <a:cubicBezTo>
                      <a:pt x="42" y="3106"/>
                      <a:pt x="0" y="3148"/>
                      <a:pt x="0" y="3200"/>
                    </a:cubicBezTo>
                    <a:cubicBezTo>
                      <a:pt x="0" y="3252"/>
                      <a:pt x="42" y="3294"/>
                      <a:pt x="94" y="3294"/>
                    </a:cubicBezTo>
                    <a:lnTo>
                      <a:pt x="202" y="3294"/>
                    </a:lnTo>
                    <a:cubicBezTo>
                      <a:pt x="225" y="4060"/>
                      <a:pt x="535" y="4777"/>
                      <a:pt x="1079" y="5321"/>
                    </a:cubicBezTo>
                    <a:cubicBezTo>
                      <a:pt x="1623" y="5865"/>
                      <a:pt x="2340" y="6175"/>
                      <a:pt x="3106" y="6198"/>
                    </a:cubicBezTo>
                    <a:lnTo>
                      <a:pt x="3106" y="6306"/>
                    </a:lnTo>
                    <a:cubicBezTo>
                      <a:pt x="3106" y="6358"/>
                      <a:pt x="3148" y="6400"/>
                      <a:pt x="3200" y="6400"/>
                    </a:cubicBezTo>
                    <a:cubicBezTo>
                      <a:pt x="3252" y="6400"/>
                      <a:pt x="3294" y="6358"/>
                      <a:pt x="3294" y="6306"/>
                    </a:cubicBezTo>
                    <a:lnTo>
                      <a:pt x="3294" y="6198"/>
                    </a:lnTo>
                    <a:cubicBezTo>
                      <a:pt x="4060" y="6175"/>
                      <a:pt x="4777" y="5865"/>
                      <a:pt x="5321" y="5321"/>
                    </a:cubicBezTo>
                    <a:cubicBezTo>
                      <a:pt x="5865" y="4777"/>
                      <a:pt x="6175" y="4060"/>
                      <a:pt x="6198" y="3294"/>
                    </a:cubicBezTo>
                    <a:lnTo>
                      <a:pt x="6306" y="3294"/>
                    </a:lnTo>
                    <a:cubicBezTo>
                      <a:pt x="6358" y="3294"/>
                      <a:pt x="6400" y="3252"/>
                      <a:pt x="6400" y="3200"/>
                    </a:cubicBezTo>
                    <a:cubicBezTo>
                      <a:pt x="6400" y="3148"/>
                      <a:pt x="6358" y="3106"/>
                      <a:pt x="6306" y="3106"/>
                    </a:cubicBezTo>
                    <a:close/>
                    <a:moveTo>
                      <a:pt x="5805" y="3294"/>
                    </a:moveTo>
                    <a:lnTo>
                      <a:pt x="6010" y="3294"/>
                    </a:lnTo>
                    <a:cubicBezTo>
                      <a:pt x="5961" y="4770"/>
                      <a:pt x="4770" y="5961"/>
                      <a:pt x="3294" y="6010"/>
                    </a:cubicBezTo>
                    <a:lnTo>
                      <a:pt x="3294" y="5805"/>
                    </a:lnTo>
                    <a:cubicBezTo>
                      <a:pt x="3294" y="5753"/>
                      <a:pt x="3252" y="5711"/>
                      <a:pt x="3200" y="5711"/>
                    </a:cubicBezTo>
                    <a:cubicBezTo>
                      <a:pt x="3148" y="5711"/>
                      <a:pt x="3106" y="5753"/>
                      <a:pt x="3106" y="5805"/>
                    </a:cubicBezTo>
                    <a:lnTo>
                      <a:pt x="3106" y="6010"/>
                    </a:lnTo>
                    <a:cubicBezTo>
                      <a:pt x="1630" y="5961"/>
                      <a:pt x="439" y="4770"/>
                      <a:pt x="390" y="3294"/>
                    </a:cubicBezTo>
                    <a:lnTo>
                      <a:pt x="595" y="3294"/>
                    </a:lnTo>
                    <a:cubicBezTo>
                      <a:pt x="647" y="3294"/>
                      <a:pt x="689" y="3252"/>
                      <a:pt x="689" y="3200"/>
                    </a:cubicBezTo>
                    <a:cubicBezTo>
                      <a:pt x="689" y="3148"/>
                      <a:pt x="647" y="3106"/>
                      <a:pt x="595" y="3106"/>
                    </a:cubicBezTo>
                    <a:lnTo>
                      <a:pt x="390" y="3106"/>
                    </a:lnTo>
                    <a:cubicBezTo>
                      <a:pt x="439" y="1630"/>
                      <a:pt x="1630" y="439"/>
                      <a:pt x="3106" y="390"/>
                    </a:cubicBezTo>
                    <a:lnTo>
                      <a:pt x="3106" y="595"/>
                    </a:lnTo>
                    <a:cubicBezTo>
                      <a:pt x="3106" y="647"/>
                      <a:pt x="3148" y="689"/>
                      <a:pt x="3200" y="689"/>
                    </a:cubicBezTo>
                    <a:cubicBezTo>
                      <a:pt x="3252" y="689"/>
                      <a:pt x="3294" y="647"/>
                      <a:pt x="3294" y="595"/>
                    </a:cubicBezTo>
                    <a:lnTo>
                      <a:pt x="3294" y="390"/>
                    </a:lnTo>
                    <a:cubicBezTo>
                      <a:pt x="4770" y="439"/>
                      <a:pt x="5961" y="1630"/>
                      <a:pt x="6010" y="3106"/>
                    </a:cubicBezTo>
                    <a:lnTo>
                      <a:pt x="5805" y="3106"/>
                    </a:lnTo>
                    <a:cubicBezTo>
                      <a:pt x="5753" y="3106"/>
                      <a:pt x="5711" y="3148"/>
                      <a:pt x="5711" y="3200"/>
                    </a:cubicBezTo>
                    <a:cubicBezTo>
                      <a:pt x="5711" y="3252"/>
                      <a:pt x="5753" y="3294"/>
                      <a:pt x="5805" y="3294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F98885BC-6C21-479F-8BF0-D9FF50FFF420}"/>
                </a:ext>
              </a:extLst>
            </p:cNvPr>
            <p:cNvSpPr txBox="1"/>
            <p:nvPr/>
          </p:nvSpPr>
          <p:spPr>
            <a:xfrm>
              <a:off x="2502722" y="2127205"/>
              <a:ext cx="1746415" cy="4013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</a:rPr>
                <a:t>적격성 평가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9328CA6B-084F-4667-96EE-A2B4C8B108DF}"/>
                </a:ext>
              </a:extLst>
            </p:cNvPr>
            <p:cNvSpPr txBox="1"/>
            <p:nvPr/>
          </p:nvSpPr>
          <p:spPr>
            <a:xfrm>
              <a:off x="2699792" y="2455748"/>
              <a:ext cx="1805796" cy="11342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marR="0" lvl="0" indent="-17145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ko-KR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</a:rPr>
                <a:t>기업 및 인력의 자격요건 심사</a:t>
              </a:r>
              <a:endParaRPr kumimoji="0" lang="en-US" altLang="ko-KR" sz="1200" b="0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</a:endParaRPr>
            </a:p>
            <a:p>
              <a:pPr marL="171450" marR="0" lvl="0" indent="-17145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ko-KR" altLang="en-US" sz="1200" kern="0" dirty="0">
                  <a:solidFill>
                    <a:srgbClr val="E7E6E6">
                      <a:lumMod val="50000"/>
                    </a:srgbClr>
                  </a:solidFill>
                </a:rPr>
                <a:t>기업의 재무평가</a:t>
              </a:r>
              <a:br>
                <a:rPr lang="en-US" altLang="ko-KR" sz="1200" kern="0" dirty="0">
                  <a:solidFill>
                    <a:srgbClr val="E7E6E6">
                      <a:lumMod val="50000"/>
                    </a:srgbClr>
                  </a:solidFill>
                </a:rPr>
              </a:br>
              <a:r>
                <a:rPr lang="en-US" altLang="ko-KR" sz="1200" kern="0" dirty="0">
                  <a:solidFill>
                    <a:srgbClr val="E7E6E6">
                      <a:lumMod val="50000"/>
                    </a:srgbClr>
                  </a:solidFill>
                </a:rPr>
                <a:t>(5</a:t>
              </a:r>
              <a:r>
                <a:rPr lang="ko-KR" altLang="en-US" sz="1200" kern="0" dirty="0">
                  <a:solidFill>
                    <a:srgbClr val="E7E6E6">
                      <a:lumMod val="50000"/>
                    </a:srgbClr>
                  </a:solidFill>
                </a:rPr>
                <a:t>점 이하 탈락</a:t>
              </a:r>
              <a:r>
                <a:rPr lang="en-US" altLang="ko-KR" sz="1200" kern="0" dirty="0">
                  <a:solidFill>
                    <a:srgbClr val="E7E6E6">
                      <a:lumMod val="50000"/>
                    </a:srgbClr>
                  </a:solidFill>
                </a:rPr>
                <a:t>)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C6454C4-FE9F-4280-8B9C-40F4ADFB2A19}"/>
                </a:ext>
              </a:extLst>
            </p:cNvPr>
            <p:cNvSpPr txBox="1"/>
            <p:nvPr/>
          </p:nvSpPr>
          <p:spPr>
            <a:xfrm>
              <a:off x="4424566" y="4355686"/>
              <a:ext cx="1746415" cy="3050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600" b="1" i="0" u="none" strike="noStrike" kern="0" cap="none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</a:rPr>
                <a:t>전문가평가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BD993D9C-6F10-47A8-A1A7-B56F2C6C91E9}"/>
                </a:ext>
              </a:extLst>
            </p:cNvPr>
            <p:cNvSpPr txBox="1"/>
            <p:nvPr/>
          </p:nvSpPr>
          <p:spPr>
            <a:xfrm>
              <a:off x="4424566" y="4738375"/>
              <a:ext cx="1860514" cy="4825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marR="0" lvl="0" indent="-17145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ko-KR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</a:rPr>
                <a:t>외부 전문가의 평가 실시</a:t>
              </a:r>
              <a:br>
                <a:rPr kumimoji="0" lang="en-US" altLang="ko-KR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</a:rPr>
              </a:br>
              <a:r>
                <a:rPr kumimoji="0" lang="en-US" altLang="ko-KR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</a:rPr>
                <a:t>(60</a:t>
              </a:r>
              <a:r>
                <a:rPr kumimoji="0" lang="ko-KR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</a:rPr>
                <a:t>점 미만 탈락</a:t>
              </a:r>
              <a:r>
                <a:rPr kumimoji="0" lang="en-US" altLang="ko-KR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</a:rPr>
                <a:t>)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06D441E1-13DF-467E-A512-68C8D7F8D32C}"/>
                </a:ext>
              </a:extLst>
            </p:cNvPr>
            <p:cNvSpPr txBox="1"/>
            <p:nvPr/>
          </p:nvSpPr>
          <p:spPr>
            <a:xfrm>
              <a:off x="8012101" y="4310591"/>
              <a:ext cx="174641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</a:rPr>
                <a:t>협약 체결 및 사업비 지급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4A65C7F4-4DCC-4F19-9703-E42E5EB572E8}"/>
                </a:ext>
              </a:extLst>
            </p:cNvPr>
            <p:cNvSpPr txBox="1"/>
            <p:nvPr/>
          </p:nvSpPr>
          <p:spPr>
            <a:xfrm>
              <a:off x="8012102" y="4693279"/>
              <a:ext cx="1897661" cy="2920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marR="0" lvl="0" indent="-17145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ko-KR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949A98AA-F9B5-4500-99D0-D1DA96C6DA1F}"/>
                </a:ext>
              </a:extLst>
            </p:cNvPr>
            <p:cNvSpPr txBox="1"/>
            <p:nvPr/>
          </p:nvSpPr>
          <p:spPr>
            <a:xfrm>
              <a:off x="910475" y="4352243"/>
              <a:ext cx="1746415" cy="4013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</a:rPr>
                <a:t>사업 신청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1E943AAF-AEFD-4D12-9E8D-E574B5A45B77}"/>
                </a:ext>
              </a:extLst>
            </p:cNvPr>
            <p:cNvSpPr txBox="1"/>
            <p:nvPr/>
          </p:nvSpPr>
          <p:spPr>
            <a:xfrm>
              <a:off x="878750" y="4743692"/>
              <a:ext cx="2080900" cy="6088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marR="0" lvl="0" indent="-17145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ko-KR" altLang="en-US" sz="1200" kern="0" dirty="0">
                  <a:solidFill>
                    <a:srgbClr val="E7E6E6">
                      <a:lumMod val="50000"/>
                    </a:srgbClr>
                  </a:solidFill>
                </a:rPr>
                <a:t>온라인 신청</a:t>
              </a:r>
              <a:endParaRPr lang="en-US" altLang="ko-KR" sz="1200" kern="0" dirty="0">
                <a:solidFill>
                  <a:srgbClr val="E7E6E6">
                    <a:lumMod val="50000"/>
                  </a:srgbClr>
                </a:solidFill>
              </a:endParaRPr>
            </a:p>
            <a:p>
              <a:pPr marL="171450" marR="0" lvl="0" indent="-17145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altLang="ko-KR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</a:rPr>
                <a:t>www.wbridge.or.kr</a:t>
              </a:r>
              <a:endParaRPr kumimoji="0" lang="ko-KR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102C60E0-902B-43A6-87B7-720F6FE93AC3}"/>
                </a:ext>
              </a:extLst>
            </p:cNvPr>
            <p:cNvSpPr txBox="1"/>
            <p:nvPr/>
          </p:nvSpPr>
          <p:spPr>
            <a:xfrm>
              <a:off x="6144377" y="2125527"/>
              <a:ext cx="1746415" cy="3050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600" b="1" i="0" u="none" strike="noStrike" kern="0" cap="none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</a:rPr>
                <a:t>지원대상 선정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D6E56132-C124-4558-A4AC-9902F1496370}"/>
                </a:ext>
              </a:extLst>
            </p:cNvPr>
            <p:cNvSpPr txBox="1"/>
            <p:nvPr/>
          </p:nvSpPr>
          <p:spPr>
            <a:xfrm>
              <a:off x="6043903" y="2555029"/>
              <a:ext cx="2231618" cy="2828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marR="0" lvl="0" indent="-17145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ko-KR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</a:rPr>
                <a:t>고득점 순으로 지원대상 선정</a:t>
              </a:r>
              <a:endParaRPr kumimoji="0" lang="en-US" altLang="ko-KR" sz="1200" b="0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</a:endParaRPr>
            </a:p>
          </p:txBody>
        </p:sp>
      </p:grpSp>
      <p:sp>
        <p:nvSpPr>
          <p:cNvPr id="63" name="직사각형 62">
            <a:extLst>
              <a:ext uri="{FF2B5EF4-FFF2-40B4-BE49-F238E27FC236}">
                <a16:creationId xmlns:a16="http://schemas.microsoft.com/office/drawing/2014/main" id="{EC8C7CD6-C54E-43C4-9B39-2F9345C61114}"/>
              </a:ext>
            </a:extLst>
          </p:cNvPr>
          <p:cNvSpPr/>
          <p:nvPr/>
        </p:nvSpPr>
        <p:spPr>
          <a:xfrm>
            <a:off x="0" y="0"/>
            <a:ext cx="12192000" cy="1076960"/>
          </a:xfrm>
          <a:prstGeom prst="rect">
            <a:avLst/>
          </a:prstGeom>
          <a:solidFill>
            <a:srgbClr val="1E325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62A4DF11-34D5-486A-9704-8860FE6A5E02}"/>
              </a:ext>
            </a:extLst>
          </p:cNvPr>
          <p:cNvSpPr txBox="1"/>
          <p:nvPr/>
        </p:nvSpPr>
        <p:spPr>
          <a:xfrm>
            <a:off x="875104" y="237378"/>
            <a:ext cx="21932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신청 방법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34989F8B-8015-44A3-936F-4162DB198F73}"/>
              </a:ext>
            </a:extLst>
          </p:cNvPr>
          <p:cNvSpPr txBox="1"/>
          <p:nvPr/>
        </p:nvSpPr>
        <p:spPr>
          <a:xfrm>
            <a:off x="132080" y="252767"/>
            <a:ext cx="7707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Part 4, </a:t>
            </a:r>
            <a:endParaRPr kumimoji="0" lang="ko-KR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137ECD1E-CEC4-4E89-87CA-C38AEC30001B}"/>
              </a:ext>
            </a:extLst>
          </p:cNvPr>
          <p:cNvSpPr txBox="1"/>
          <p:nvPr/>
        </p:nvSpPr>
        <p:spPr>
          <a:xfrm>
            <a:off x="394588" y="1293179"/>
            <a:ext cx="17123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b="1" dirty="0">
                <a:solidFill>
                  <a:srgbClr val="393939"/>
                </a:solidFill>
                <a:latin typeface="+mn-ea"/>
                <a:ea typeface="나눔스퀘어 Light"/>
              </a:rPr>
              <a:t>지원 절차</a:t>
            </a:r>
          </a:p>
        </p:txBody>
      </p:sp>
      <p:sp>
        <p:nvSpPr>
          <p:cNvPr id="67" name="직사각형 66">
            <a:extLst>
              <a:ext uri="{FF2B5EF4-FFF2-40B4-BE49-F238E27FC236}">
                <a16:creationId xmlns:a16="http://schemas.microsoft.com/office/drawing/2014/main" id="{A3A3331E-2206-4D05-BE35-D0C95BDD475C}"/>
              </a:ext>
            </a:extLst>
          </p:cNvPr>
          <p:cNvSpPr/>
          <p:nvPr/>
        </p:nvSpPr>
        <p:spPr>
          <a:xfrm>
            <a:off x="132080" y="1320736"/>
            <a:ext cx="108000" cy="468000"/>
          </a:xfrm>
          <a:prstGeom prst="rect">
            <a:avLst/>
          </a:prstGeom>
          <a:solidFill>
            <a:srgbClr val="1E325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나눔스퀘어 Ligh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016480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C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사각형: 둥근 위쪽 모서리 6">
            <a:extLst>
              <a:ext uri="{FF2B5EF4-FFF2-40B4-BE49-F238E27FC236}">
                <a16:creationId xmlns:a16="http://schemas.microsoft.com/office/drawing/2014/main" id="{C6AD6DE2-9AED-4B7B-9228-489DB6ED81A0}"/>
              </a:ext>
            </a:extLst>
          </p:cNvPr>
          <p:cNvSpPr/>
          <p:nvPr/>
        </p:nvSpPr>
        <p:spPr>
          <a:xfrm>
            <a:off x="3883796" y="1874631"/>
            <a:ext cx="4424408" cy="2446907"/>
          </a:xfrm>
          <a:prstGeom prst="round2SameRect">
            <a:avLst>
              <a:gd name="adj1" fmla="val 0"/>
              <a:gd name="adj2" fmla="val 3737"/>
            </a:avLst>
          </a:prstGeom>
          <a:solidFill>
            <a:schemeClr val="bg1"/>
          </a:solidFill>
          <a:ln>
            <a:noFill/>
          </a:ln>
          <a:effectLst>
            <a:outerShdw blurRad="241300" dist="431800" dir="5400000" sx="90000" sy="90000" algn="t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0">
              <a:lnSpc>
                <a:spcPct val="150000"/>
              </a:lnSpc>
              <a:defRPr/>
            </a:pPr>
            <a:r>
              <a:rPr lang="en-US" altLang="ko-KR" sz="7200" b="1" kern="0" dirty="0">
                <a:solidFill>
                  <a:srgbClr val="4E5D70"/>
                </a:solidFill>
              </a:rPr>
              <a:t>FAQ</a:t>
            </a:r>
            <a:endParaRPr lang="en-US" altLang="ko-KR" sz="7200" kern="0" dirty="0">
              <a:solidFill>
                <a:srgbClr val="4E5D70"/>
              </a:solidFill>
            </a:endParaRPr>
          </a:p>
        </p:txBody>
      </p:sp>
      <p:grpSp>
        <p:nvGrpSpPr>
          <p:cNvPr id="26" name="그룹 25">
            <a:extLst>
              <a:ext uri="{FF2B5EF4-FFF2-40B4-BE49-F238E27FC236}">
                <a16:creationId xmlns:a16="http://schemas.microsoft.com/office/drawing/2014/main" id="{E6EA689E-1860-484B-BF36-1775FFD31D02}"/>
              </a:ext>
            </a:extLst>
          </p:cNvPr>
          <p:cNvGrpSpPr/>
          <p:nvPr/>
        </p:nvGrpSpPr>
        <p:grpSpPr>
          <a:xfrm>
            <a:off x="5601644" y="1874630"/>
            <a:ext cx="988715" cy="573990"/>
            <a:chOff x="5736382" y="166456"/>
            <a:chExt cx="719232" cy="417544"/>
          </a:xfrm>
        </p:grpSpPr>
        <p:sp>
          <p:nvSpPr>
            <p:cNvPr id="22" name="자유형: 도형 21">
              <a:extLst>
                <a:ext uri="{FF2B5EF4-FFF2-40B4-BE49-F238E27FC236}">
                  <a16:creationId xmlns:a16="http://schemas.microsoft.com/office/drawing/2014/main" id="{CA753DEB-4900-43C1-B5C2-AD632F98F9DB}"/>
                </a:ext>
              </a:extLst>
            </p:cNvPr>
            <p:cNvSpPr/>
            <p:nvPr/>
          </p:nvSpPr>
          <p:spPr>
            <a:xfrm>
              <a:off x="5736382" y="166456"/>
              <a:ext cx="719232" cy="417544"/>
            </a:xfrm>
            <a:custGeom>
              <a:avLst/>
              <a:gdLst>
                <a:gd name="connsiteX0" fmla="*/ 0 w 1581154"/>
                <a:gd name="connsiteY0" fmla="*/ 0 h 917925"/>
                <a:gd name="connsiteX1" fmla="*/ 1581154 w 1581154"/>
                <a:gd name="connsiteY1" fmla="*/ 0 h 917925"/>
                <a:gd name="connsiteX2" fmla="*/ 1581154 w 1581154"/>
                <a:gd name="connsiteY2" fmla="*/ 3281 h 917925"/>
                <a:gd name="connsiteX3" fmla="*/ 1529610 w 1581154"/>
                <a:gd name="connsiteY3" fmla="*/ 8477 h 917925"/>
                <a:gd name="connsiteX4" fmla="*/ 1196449 w 1581154"/>
                <a:gd name="connsiteY4" fmla="*/ 417251 h 917925"/>
                <a:gd name="connsiteX5" fmla="*/ 1196449 w 1581154"/>
                <a:gd name="connsiteY5" fmla="*/ 420116 h 917925"/>
                <a:gd name="connsiteX6" fmla="*/ 1196451 w 1581154"/>
                <a:gd name="connsiteY6" fmla="*/ 420136 h 917925"/>
                <a:gd name="connsiteX7" fmla="*/ 1196450 w 1581154"/>
                <a:gd name="connsiteY7" fmla="*/ 500674 h 917925"/>
                <a:gd name="connsiteX8" fmla="*/ 779199 w 1581154"/>
                <a:gd name="connsiteY8" fmla="*/ 917925 h 917925"/>
                <a:gd name="connsiteX9" fmla="*/ 779200 w 1581154"/>
                <a:gd name="connsiteY9" fmla="*/ 917924 h 917925"/>
                <a:gd name="connsiteX10" fmla="*/ 361949 w 1581154"/>
                <a:gd name="connsiteY10" fmla="*/ 500673 h 917925"/>
                <a:gd name="connsiteX11" fmla="*/ 361949 w 1581154"/>
                <a:gd name="connsiteY11" fmla="*/ 420136 h 917925"/>
                <a:gd name="connsiteX12" fmla="*/ 361950 w 1581154"/>
                <a:gd name="connsiteY12" fmla="*/ 420126 h 917925"/>
                <a:gd name="connsiteX13" fmla="*/ 361950 w 1581154"/>
                <a:gd name="connsiteY13" fmla="*/ 417251 h 917925"/>
                <a:gd name="connsiteX14" fmla="*/ 28790 w 1581154"/>
                <a:gd name="connsiteY14" fmla="*/ 8477 h 917925"/>
                <a:gd name="connsiteX15" fmla="*/ 0 w 1581154"/>
                <a:gd name="connsiteY15" fmla="*/ 5575 h 917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81154" h="917925">
                  <a:moveTo>
                    <a:pt x="0" y="0"/>
                  </a:moveTo>
                  <a:lnTo>
                    <a:pt x="1581154" y="0"/>
                  </a:lnTo>
                  <a:lnTo>
                    <a:pt x="1581154" y="3281"/>
                  </a:lnTo>
                  <a:lnTo>
                    <a:pt x="1529610" y="8477"/>
                  </a:lnTo>
                  <a:cubicBezTo>
                    <a:pt x="1339476" y="47384"/>
                    <a:pt x="1196449" y="215615"/>
                    <a:pt x="1196449" y="417251"/>
                  </a:cubicBezTo>
                  <a:lnTo>
                    <a:pt x="1196449" y="420116"/>
                  </a:lnTo>
                  <a:lnTo>
                    <a:pt x="1196451" y="420136"/>
                  </a:lnTo>
                  <a:cubicBezTo>
                    <a:pt x="1196451" y="446982"/>
                    <a:pt x="1196450" y="473828"/>
                    <a:pt x="1196450" y="500674"/>
                  </a:cubicBezTo>
                  <a:cubicBezTo>
                    <a:pt x="1196450" y="731115"/>
                    <a:pt x="1009640" y="917925"/>
                    <a:pt x="779199" y="917925"/>
                  </a:cubicBezTo>
                  <a:lnTo>
                    <a:pt x="779200" y="917924"/>
                  </a:lnTo>
                  <a:cubicBezTo>
                    <a:pt x="548759" y="917924"/>
                    <a:pt x="361949" y="731114"/>
                    <a:pt x="361949" y="500673"/>
                  </a:cubicBezTo>
                  <a:lnTo>
                    <a:pt x="361949" y="420136"/>
                  </a:lnTo>
                  <a:lnTo>
                    <a:pt x="361950" y="420126"/>
                  </a:lnTo>
                  <a:lnTo>
                    <a:pt x="361950" y="417251"/>
                  </a:lnTo>
                  <a:cubicBezTo>
                    <a:pt x="361950" y="215615"/>
                    <a:pt x="218924" y="47384"/>
                    <a:pt x="28790" y="8477"/>
                  </a:cubicBezTo>
                  <a:lnTo>
                    <a:pt x="0" y="5575"/>
                  </a:lnTo>
                  <a:close/>
                </a:path>
              </a:pathLst>
            </a:custGeom>
            <a:solidFill>
              <a:srgbClr val="4E5D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23" name="사각형: 둥근 모서리 22">
              <a:extLst>
                <a:ext uri="{FF2B5EF4-FFF2-40B4-BE49-F238E27FC236}">
                  <a16:creationId xmlns:a16="http://schemas.microsoft.com/office/drawing/2014/main" id="{331CA71C-9C3C-4F2D-9148-00435318BD1D}"/>
                </a:ext>
              </a:extLst>
            </p:cNvPr>
            <p:cNvSpPr/>
            <p:nvPr/>
          </p:nvSpPr>
          <p:spPr>
            <a:xfrm>
              <a:off x="5969998" y="341353"/>
              <a:ext cx="252000" cy="180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24" name="사각형: 둥근 모서리 23">
              <a:extLst>
                <a:ext uri="{FF2B5EF4-FFF2-40B4-BE49-F238E27FC236}">
                  <a16:creationId xmlns:a16="http://schemas.microsoft.com/office/drawing/2014/main" id="{B11A1CD4-828C-4D03-9877-2FEDBA553BD2}"/>
                </a:ext>
              </a:extLst>
            </p:cNvPr>
            <p:cNvSpPr/>
            <p:nvPr/>
          </p:nvSpPr>
          <p:spPr>
            <a:xfrm>
              <a:off x="5969998" y="385803"/>
              <a:ext cx="252000" cy="180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25" name="사각형: 둥근 모서리 24">
              <a:extLst>
                <a:ext uri="{FF2B5EF4-FFF2-40B4-BE49-F238E27FC236}">
                  <a16:creationId xmlns:a16="http://schemas.microsoft.com/office/drawing/2014/main" id="{3884446F-9622-4DC9-98EE-726A8D07BCC9}"/>
                </a:ext>
              </a:extLst>
            </p:cNvPr>
            <p:cNvSpPr/>
            <p:nvPr/>
          </p:nvSpPr>
          <p:spPr>
            <a:xfrm>
              <a:off x="5969998" y="430253"/>
              <a:ext cx="252000" cy="180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0">
                <a:solidFill>
                  <a:prstClr val="white"/>
                </a:solidFill>
              </a:endParaRPr>
            </a:p>
          </p:txBody>
        </p:sp>
      </p:grpSp>
      <p:sp>
        <p:nvSpPr>
          <p:cNvPr id="17" name="사각형: 둥근 위쪽 모서리 16">
            <a:extLst>
              <a:ext uri="{FF2B5EF4-FFF2-40B4-BE49-F238E27FC236}">
                <a16:creationId xmlns:a16="http://schemas.microsoft.com/office/drawing/2014/main" id="{B071631C-61C2-442F-AC0D-8D1DAC1153B8}"/>
              </a:ext>
            </a:extLst>
          </p:cNvPr>
          <p:cNvSpPr/>
          <p:nvPr/>
        </p:nvSpPr>
        <p:spPr>
          <a:xfrm>
            <a:off x="3883796" y="1615420"/>
            <a:ext cx="4424408" cy="259210"/>
          </a:xfrm>
          <a:prstGeom prst="round2SameRect">
            <a:avLst>
              <a:gd name="adj1" fmla="val 32079"/>
              <a:gd name="adj2" fmla="val 0"/>
            </a:avLst>
          </a:prstGeom>
          <a:solidFill>
            <a:srgbClr val="4E5D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ko-KR" altLang="en-US" sz="788" b="1" dirty="0">
              <a:solidFill>
                <a:prstClr val="white"/>
              </a:solidFill>
            </a:endParaRPr>
          </a:p>
        </p:txBody>
      </p:sp>
      <p:sp>
        <p:nvSpPr>
          <p:cNvPr id="19" name="타원 18">
            <a:extLst>
              <a:ext uri="{FF2B5EF4-FFF2-40B4-BE49-F238E27FC236}">
                <a16:creationId xmlns:a16="http://schemas.microsoft.com/office/drawing/2014/main" id="{32FB9FC2-439A-47BE-BF69-1BA6D67CB584}"/>
              </a:ext>
            </a:extLst>
          </p:cNvPr>
          <p:cNvSpPr/>
          <p:nvPr/>
        </p:nvSpPr>
        <p:spPr>
          <a:xfrm>
            <a:off x="6054922" y="4610117"/>
            <a:ext cx="82154" cy="82154"/>
          </a:xfrm>
          <a:prstGeom prst="ellipse">
            <a:avLst/>
          </a:prstGeom>
          <a:solidFill>
            <a:srgbClr val="4E5D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 sz="1350">
              <a:solidFill>
                <a:prstClr val="white"/>
              </a:solidFill>
            </a:endParaRPr>
          </a:p>
        </p:txBody>
      </p:sp>
      <p:sp>
        <p:nvSpPr>
          <p:cNvPr id="70" name="타원 69">
            <a:extLst>
              <a:ext uri="{FF2B5EF4-FFF2-40B4-BE49-F238E27FC236}">
                <a16:creationId xmlns:a16="http://schemas.microsoft.com/office/drawing/2014/main" id="{3CF13493-DDCC-4FAF-9D12-137F884D4D62}"/>
              </a:ext>
            </a:extLst>
          </p:cNvPr>
          <p:cNvSpPr/>
          <p:nvPr/>
        </p:nvSpPr>
        <p:spPr>
          <a:xfrm>
            <a:off x="6067672" y="4783736"/>
            <a:ext cx="56657" cy="56657"/>
          </a:xfrm>
          <a:prstGeom prst="ellipse">
            <a:avLst/>
          </a:prstGeom>
          <a:solidFill>
            <a:srgbClr val="4E5D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 sz="1350">
              <a:solidFill>
                <a:prstClr val="white"/>
              </a:solidFill>
            </a:endParaRPr>
          </a:p>
        </p:txBody>
      </p:sp>
      <p:sp>
        <p:nvSpPr>
          <p:cNvPr id="71" name="타원 70">
            <a:extLst>
              <a:ext uri="{FF2B5EF4-FFF2-40B4-BE49-F238E27FC236}">
                <a16:creationId xmlns:a16="http://schemas.microsoft.com/office/drawing/2014/main" id="{85F48659-409C-40E3-A7A8-801DFD4437CE}"/>
              </a:ext>
            </a:extLst>
          </p:cNvPr>
          <p:cNvSpPr/>
          <p:nvPr/>
        </p:nvSpPr>
        <p:spPr>
          <a:xfrm>
            <a:off x="6075460" y="4935920"/>
            <a:ext cx="41078" cy="41078"/>
          </a:xfrm>
          <a:prstGeom prst="ellipse">
            <a:avLst/>
          </a:prstGeom>
          <a:solidFill>
            <a:srgbClr val="4E5D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 sz="1350">
              <a:solidFill>
                <a:prstClr val="white"/>
              </a:solidFill>
            </a:endParaRPr>
          </a:p>
        </p:txBody>
      </p:sp>
      <p:sp>
        <p:nvSpPr>
          <p:cNvPr id="72" name="타원 71">
            <a:extLst>
              <a:ext uri="{FF2B5EF4-FFF2-40B4-BE49-F238E27FC236}">
                <a16:creationId xmlns:a16="http://schemas.microsoft.com/office/drawing/2014/main" id="{0DD48048-4157-465D-B7E4-85F7AF5BC5C2}"/>
              </a:ext>
            </a:extLst>
          </p:cNvPr>
          <p:cNvSpPr/>
          <p:nvPr/>
        </p:nvSpPr>
        <p:spPr>
          <a:xfrm>
            <a:off x="6082499" y="5088105"/>
            <a:ext cx="27000" cy="27000"/>
          </a:xfrm>
          <a:prstGeom prst="ellipse">
            <a:avLst/>
          </a:prstGeom>
          <a:solidFill>
            <a:srgbClr val="4E5D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 sz="1350">
              <a:solidFill>
                <a:prstClr val="white"/>
              </a:solidFill>
            </a:endParaRPr>
          </a:p>
        </p:txBody>
      </p: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D20C923F-9051-4624-A178-644E29A443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5C0BA-991B-42E8-AE81-A4FA0336A0EE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14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26045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C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그룹 15">
            <a:extLst>
              <a:ext uri="{FF2B5EF4-FFF2-40B4-BE49-F238E27FC236}">
                <a16:creationId xmlns:a16="http://schemas.microsoft.com/office/drawing/2014/main" id="{DD603B7E-B278-4F9A-ABFA-DF6A4F8111AE}"/>
              </a:ext>
            </a:extLst>
          </p:cNvPr>
          <p:cNvGrpSpPr/>
          <p:nvPr/>
        </p:nvGrpSpPr>
        <p:grpSpPr>
          <a:xfrm>
            <a:off x="1671591" y="132347"/>
            <a:ext cx="8848817" cy="6593306"/>
            <a:chOff x="196787" y="166456"/>
            <a:chExt cx="11798423" cy="6525087"/>
          </a:xfrm>
        </p:grpSpPr>
        <p:sp>
          <p:nvSpPr>
            <p:cNvPr id="7" name="사각형: 둥근 모서리 6">
              <a:extLst>
                <a:ext uri="{FF2B5EF4-FFF2-40B4-BE49-F238E27FC236}">
                  <a16:creationId xmlns:a16="http://schemas.microsoft.com/office/drawing/2014/main" id="{C6AD6DE2-9AED-4B7B-9228-489DB6ED81A0}"/>
                </a:ext>
              </a:extLst>
            </p:cNvPr>
            <p:cNvSpPr/>
            <p:nvPr/>
          </p:nvSpPr>
          <p:spPr>
            <a:xfrm>
              <a:off x="196787" y="166456"/>
              <a:ext cx="11798423" cy="6525087"/>
            </a:xfrm>
            <a:prstGeom prst="roundRect">
              <a:avLst>
                <a:gd name="adj" fmla="val 2109"/>
              </a:avLst>
            </a:prstGeom>
            <a:solidFill>
              <a:schemeClr val="bg1"/>
            </a:solidFill>
            <a:ln>
              <a:noFill/>
            </a:ln>
            <a:effectLst>
              <a:outerShdw blurRad="241300" dist="698500" dir="5400000" sx="90000" sy="90000" algn="t" rotWithShape="0">
                <a:prstClr val="black">
                  <a:alpha val="2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0">
                <a:solidFill>
                  <a:prstClr val="white"/>
                </a:solidFill>
              </a:endParaRPr>
            </a:p>
          </p:txBody>
        </p:sp>
        <p:grpSp>
          <p:nvGrpSpPr>
            <p:cNvPr id="26" name="그룹 25">
              <a:extLst>
                <a:ext uri="{FF2B5EF4-FFF2-40B4-BE49-F238E27FC236}">
                  <a16:creationId xmlns:a16="http://schemas.microsoft.com/office/drawing/2014/main" id="{E6EA689E-1860-484B-BF36-1775FFD31D02}"/>
                </a:ext>
              </a:extLst>
            </p:cNvPr>
            <p:cNvGrpSpPr/>
            <p:nvPr/>
          </p:nvGrpSpPr>
          <p:grpSpPr>
            <a:xfrm>
              <a:off x="5736382" y="166456"/>
              <a:ext cx="719232" cy="417544"/>
              <a:chOff x="5736382" y="166456"/>
              <a:chExt cx="719232" cy="417544"/>
            </a:xfrm>
          </p:grpSpPr>
          <p:sp>
            <p:nvSpPr>
              <p:cNvPr id="22" name="자유형: 도형 21">
                <a:extLst>
                  <a:ext uri="{FF2B5EF4-FFF2-40B4-BE49-F238E27FC236}">
                    <a16:creationId xmlns:a16="http://schemas.microsoft.com/office/drawing/2014/main" id="{CA753DEB-4900-43C1-B5C2-AD632F98F9DB}"/>
                  </a:ext>
                </a:extLst>
              </p:cNvPr>
              <p:cNvSpPr/>
              <p:nvPr/>
            </p:nvSpPr>
            <p:spPr>
              <a:xfrm>
                <a:off x="5736382" y="166456"/>
                <a:ext cx="719232" cy="417544"/>
              </a:xfrm>
              <a:custGeom>
                <a:avLst/>
                <a:gdLst>
                  <a:gd name="connsiteX0" fmla="*/ 0 w 1581154"/>
                  <a:gd name="connsiteY0" fmla="*/ 0 h 917925"/>
                  <a:gd name="connsiteX1" fmla="*/ 1581154 w 1581154"/>
                  <a:gd name="connsiteY1" fmla="*/ 0 h 917925"/>
                  <a:gd name="connsiteX2" fmla="*/ 1581154 w 1581154"/>
                  <a:gd name="connsiteY2" fmla="*/ 3281 h 917925"/>
                  <a:gd name="connsiteX3" fmla="*/ 1529610 w 1581154"/>
                  <a:gd name="connsiteY3" fmla="*/ 8477 h 917925"/>
                  <a:gd name="connsiteX4" fmla="*/ 1196449 w 1581154"/>
                  <a:gd name="connsiteY4" fmla="*/ 417251 h 917925"/>
                  <a:gd name="connsiteX5" fmla="*/ 1196449 w 1581154"/>
                  <a:gd name="connsiteY5" fmla="*/ 420116 h 917925"/>
                  <a:gd name="connsiteX6" fmla="*/ 1196451 w 1581154"/>
                  <a:gd name="connsiteY6" fmla="*/ 420136 h 917925"/>
                  <a:gd name="connsiteX7" fmla="*/ 1196450 w 1581154"/>
                  <a:gd name="connsiteY7" fmla="*/ 500674 h 917925"/>
                  <a:gd name="connsiteX8" fmla="*/ 779199 w 1581154"/>
                  <a:gd name="connsiteY8" fmla="*/ 917925 h 917925"/>
                  <a:gd name="connsiteX9" fmla="*/ 779200 w 1581154"/>
                  <a:gd name="connsiteY9" fmla="*/ 917924 h 917925"/>
                  <a:gd name="connsiteX10" fmla="*/ 361949 w 1581154"/>
                  <a:gd name="connsiteY10" fmla="*/ 500673 h 917925"/>
                  <a:gd name="connsiteX11" fmla="*/ 361949 w 1581154"/>
                  <a:gd name="connsiteY11" fmla="*/ 420136 h 917925"/>
                  <a:gd name="connsiteX12" fmla="*/ 361950 w 1581154"/>
                  <a:gd name="connsiteY12" fmla="*/ 420126 h 917925"/>
                  <a:gd name="connsiteX13" fmla="*/ 361950 w 1581154"/>
                  <a:gd name="connsiteY13" fmla="*/ 417251 h 917925"/>
                  <a:gd name="connsiteX14" fmla="*/ 28790 w 1581154"/>
                  <a:gd name="connsiteY14" fmla="*/ 8477 h 917925"/>
                  <a:gd name="connsiteX15" fmla="*/ 0 w 1581154"/>
                  <a:gd name="connsiteY15" fmla="*/ 5575 h 917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81154" h="917925">
                    <a:moveTo>
                      <a:pt x="0" y="0"/>
                    </a:moveTo>
                    <a:lnTo>
                      <a:pt x="1581154" y="0"/>
                    </a:lnTo>
                    <a:lnTo>
                      <a:pt x="1581154" y="3281"/>
                    </a:lnTo>
                    <a:lnTo>
                      <a:pt x="1529610" y="8477"/>
                    </a:lnTo>
                    <a:cubicBezTo>
                      <a:pt x="1339476" y="47384"/>
                      <a:pt x="1196449" y="215615"/>
                      <a:pt x="1196449" y="417251"/>
                    </a:cubicBezTo>
                    <a:lnTo>
                      <a:pt x="1196449" y="420116"/>
                    </a:lnTo>
                    <a:lnTo>
                      <a:pt x="1196451" y="420136"/>
                    </a:lnTo>
                    <a:cubicBezTo>
                      <a:pt x="1196451" y="446982"/>
                      <a:pt x="1196450" y="473828"/>
                      <a:pt x="1196450" y="500674"/>
                    </a:cubicBezTo>
                    <a:cubicBezTo>
                      <a:pt x="1196450" y="731115"/>
                      <a:pt x="1009640" y="917925"/>
                      <a:pt x="779199" y="917925"/>
                    </a:cubicBezTo>
                    <a:lnTo>
                      <a:pt x="779200" y="917924"/>
                    </a:lnTo>
                    <a:cubicBezTo>
                      <a:pt x="548759" y="917924"/>
                      <a:pt x="361949" y="731114"/>
                      <a:pt x="361949" y="500673"/>
                    </a:cubicBezTo>
                    <a:lnTo>
                      <a:pt x="361949" y="420136"/>
                    </a:lnTo>
                    <a:lnTo>
                      <a:pt x="361950" y="420126"/>
                    </a:lnTo>
                    <a:lnTo>
                      <a:pt x="361950" y="417251"/>
                    </a:lnTo>
                    <a:cubicBezTo>
                      <a:pt x="361950" y="215615"/>
                      <a:pt x="218924" y="47384"/>
                      <a:pt x="28790" y="8477"/>
                    </a:cubicBezTo>
                    <a:lnTo>
                      <a:pt x="0" y="5575"/>
                    </a:lnTo>
                    <a:close/>
                  </a:path>
                </a:pathLst>
              </a:custGeom>
              <a:solidFill>
                <a:srgbClr val="4E5D7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ko-KR" alt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사각형: 둥근 모서리 22">
                <a:extLst>
                  <a:ext uri="{FF2B5EF4-FFF2-40B4-BE49-F238E27FC236}">
                    <a16:creationId xmlns:a16="http://schemas.microsoft.com/office/drawing/2014/main" id="{331CA71C-9C3C-4F2D-9148-00435318BD1D}"/>
                  </a:ext>
                </a:extLst>
              </p:cNvPr>
              <p:cNvSpPr/>
              <p:nvPr/>
            </p:nvSpPr>
            <p:spPr>
              <a:xfrm>
                <a:off x="5969998" y="341353"/>
                <a:ext cx="252000" cy="180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24" name="사각형: 둥근 모서리 23">
                <a:extLst>
                  <a:ext uri="{FF2B5EF4-FFF2-40B4-BE49-F238E27FC236}">
                    <a16:creationId xmlns:a16="http://schemas.microsoft.com/office/drawing/2014/main" id="{B11A1CD4-828C-4D03-9877-2FEDBA553BD2}"/>
                  </a:ext>
                </a:extLst>
              </p:cNvPr>
              <p:cNvSpPr/>
              <p:nvPr/>
            </p:nvSpPr>
            <p:spPr>
              <a:xfrm>
                <a:off x="5969998" y="385803"/>
                <a:ext cx="252000" cy="180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사각형: 둥근 모서리 24">
                <a:extLst>
                  <a:ext uri="{FF2B5EF4-FFF2-40B4-BE49-F238E27FC236}">
                    <a16:creationId xmlns:a16="http://schemas.microsoft.com/office/drawing/2014/main" id="{3884446F-9622-4DC9-98EE-726A8D07BCC9}"/>
                  </a:ext>
                </a:extLst>
              </p:cNvPr>
              <p:cNvSpPr/>
              <p:nvPr/>
            </p:nvSpPr>
            <p:spPr>
              <a:xfrm>
                <a:off x="5969998" y="430253"/>
                <a:ext cx="252000" cy="180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35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7" name="직사각형 16">
              <a:extLst>
                <a:ext uri="{FF2B5EF4-FFF2-40B4-BE49-F238E27FC236}">
                  <a16:creationId xmlns:a16="http://schemas.microsoft.com/office/drawing/2014/main" id="{B071631C-61C2-442F-AC0D-8D1DAC1153B8}"/>
                </a:ext>
              </a:extLst>
            </p:cNvPr>
            <p:cNvSpPr/>
            <p:nvPr/>
          </p:nvSpPr>
          <p:spPr>
            <a:xfrm>
              <a:off x="3136216" y="6645715"/>
              <a:ext cx="5919563" cy="45719"/>
            </a:xfrm>
            <a:prstGeom prst="rect">
              <a:avLst/>
            </a:prstGeom>
            <a:solidFill>
              <a:srgbClr val="4E5D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0">
                <a:solidFill>
                  <a:prstClr val="white"/>
                </a:solidFill>
              </a:endParaRPr>
            </a:p>
          </p:txBody>
        </p:sp>
      </p:grpSp>
      <p:sp>
        <p:nvSpPr>
          <p:cNvPr id="6" name="직사각형 5">
            <a:extLst>
              <a:ext uri="{FF2B5EF4-FFF2-40B4-BE49-F238E27FC236}">
                <a16:creationId xmlns:a16="http://schemas.microsoft.com/office/drawing/2014/main" id="{D56433FD-09E3-4E08-BFC0-E3CACB00E089}"/>
              </a:ext>
            </a:extLst>
          </p:cNvPr>
          <p:cNvSpPr/>
          <p:nvPr/>
        </p:nvSpPr>
        <p:spPr>
          <a:xfrm>
            <a:off x="1998215" y="1109981"/>
            <a:ext cx="436749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0">
              <a:lnSpc>
                <a:spcPct val="150000"/>
              </a:lnSpc>
              <a:defRPr/>
            </a:pPr>
            <a:r>
              <a:rPr lang="en-US" altLang="ko-KR" b="1" i="1" kern="0" dirty="0">
                <a:solidFill>
                  <a:srgbClr val="4E5D70"/>
                </a:solidFill>
                <a:latin typeface="맑은 고딕" panose="020B0503020000020004" pitchFamily="50" charset="-127"/>
              </a:rPr>
              <a:t>Q. </a:t>
            </a:r>
            <a:r>
              <a:rPr lang="ko-KR" altLang="en-US" b="1" i="1" kern="0" dirty="0">
                <a:solidFill>
                  <a:srgbClr val="4E5D70"/>
                </a:solidFill>
                <a:latin typeface="맑은 고딕" panose="020B0503020000020004" pitchFamily="50" charset="-127"/>
              </a:rPr>
              <a:t>이공계</a:t>
            </a:r>
            <a:r>
              <a:rPr lang="en-US" altLang="ko-KR" b="1" i="1" kern="0" dirty="0">
                <a:solidFill>
                  <a:srgbClr val="4E5D70"/>
                </a:solidFill>
                <a:latin typeface="맑은 고딕" panose="020B0503020000020004" pitchFamily="50" charset="-127"/>
              </a:rPr>
              <a:t> </a:t>
            </a:r>
            <a:r>
              <a:rPr lang="ko-KR" altLang="en-US" b="1" i="1" kern="0" dirty="0">
                <a:solidFill>
                  <a:srgbClr val="4E5D70"/>
                </a:solidFill>
                <a:latin typeface="맑은 고딕" panose="020B0503020000020004" pitchFamily="50" charset="-127"/>
              </a:rPr>
              <a:t>학위 기준은 어떻게 되나요</a:t>
            </a:r>
            <a:r>
              <a:rPr lang="en-US" altLang="ko-KR" b="1" i="1" kern="0" dirty="0">
                <a:solidFill>
                  <a:srgbClr val="4E5D70"/>
                </a:solidFill>
                <a:latin typeface="맑은 고딕" panose="020B0503020000020004" pitchFamily="50" charset="-127"/>
              </a:rPr>
              <a:t>?</a:t>
            </a:r>
            <a:endParaRPr lang="en-US" altLang="ko-KR" kern="0" dirty="0">
              <a:solidFill>
                <a:srgbClr val="4E5D70"/>
              </a:solidFill>
              <a:latin typeface="맑은 고딕" panose="020B0503020000020004" pitchFamily="50" charset="-127"/>
            </a:endParaRP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10F60FBE-8233-4D35-B555-74AC1CC9B09D}"/>
              </a:ext>
            </a:extLst>
          </p:cNvPr>
          <p:cNvSpPr/>
          <p:nvPr/>
        </p:nvSpPr>
        <p:spPr>
          <a:xfrm>
            <a:off x="2363583" y="1736715"/>
            <a:ext cx="7439689" cy="1241616"/>
          </a:xfrm>
          <a:prstGeom prst="rect">
            <a:avLst/>
          </a:prstGeom>
          <a:noFill/>
          <a:ln w="6350">
            <a:solidFill>
              <a:srgbClr val="4E5D7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lnSpc>
                <a:spcPct val="150000"/>
              </a:lnSpc>
              <a:buFont typeface="+mj-lt"/>
              <a:buAutoNum type="alphaUcPeriod"/>
            </a:pPr>
            <a:r>
              <a:rPr lang="ko-KR" altLang="en-US" sz="1600" dirty="0">
                <a:solidFill>
                  <a:srgbClr val="4B465E"/>
                </a:solidFill>
              </a:rPr>
              <a:t>자연</a:t>
            </a:r>
            <a:r>
              <a:rPr lang="en-US" altLang="ko-KR" sz="1600" dirty="0">
                <a:solidFill>
                  <a:srgbClr val="4B465E"/>
                </a:solidFill>
              </a:rPr>
              <a:t>, </a:t>
            </a:r>
            <a:r>
              <a:rPr lang="ko-KR" altLang="en-US" sz="1600" dirty="0">
                <a:solidFill>
                  <a:srgbClr val="4B465E"/>
                </a:solidFill>
              </a:rPr>
              <a:t>공학</a:t>
            </a:r>
            <a:r>
              <a:rPr lang="en-US" altLang="ko-KR" sz="1600" dirty="0">
                <a:solidFill>
                  <a:srgbClr val="4B465E"/>
                </a:solidFill>
              </a:rPr>
              <a:t>, </a:t>
            </a:r>
            <a:r>
              <a:rPr lang="ko-KR" altLang="en-US" sz="1600" dirty="0">
                <a:solidFill>
                  <a:srgbClr val="4B465E"/>
                </a:solidFill>
              </a:rPr>
              <a:t>의학계열 및 산업디자인계열 학위의 경우 신청할 수 있으나</a:t>
            </a:r>
            <a:r>
              <a:rPr lang="en-US" altLang="ko-KR" sz="1600" dirty="0">
                <a:solidFill>
                  <a:srgbClr val="4B465E"/>
                </a:solidFill>
              </a:rPr>
              <a:t>, </a:t>
            </a:r>
            <a:br>
              <a:rPr lang="en-US" altLang="ko-KR" sz="1600" dirty="0">
                <a:solidFill>
                  <a:srgbClr val="4B465E"/>
                </a:solidFill>
              </a:rPr>
            </a:br>
            <a:r>
              <a:rPr lang="ko-KR" altLang="en-US" sz="1600" dirty="0">
                <a:solidFill>
                  <a:srgbClr val="4B465E"/>
                </a:solidFill>
              </a:rPr>
              <a:t>수행 업무가 </a:t>
            </a:r>
            <a:r>
              <a:rPr lang="en-US" altLang="ko-KR" sz="1600" dirty="0">
                <a:solidFill>
                  <a:srgbClr val="4B465E"/>
                </a:solidFill>
              </a:rPr>
              <a:t>R&amp;D </a:t>
            </a:r>
            <a:r>
              <a:rPr lang="ko-KR" altLang="en-US" sz="1600" dirty="0">
                <a:solidFill>
                  <a:srgbClr val="4B465E"/>
                </a:solidFill>
              </a:rPr>
              <a:t>관련 업무여야 합니다</a:t>
            </a:r>
            <a:r>
              <a:rPr lang="en-US" altLang="ko-KR" sz="1600" dirty="0">
                <a:solidFill>
                  <a:srgbClr val="4B465E"/>
                </a:solidFill>
              </a:rPr>
              <a:t>.</a:t>
            </a:r>
            <a:br>
              <a:rPr lang="en-US" altLang="ko-KR" sz="1600" dirty="0">
                <a:solidFill>
                  <a:srgbClr val="4B465E"/>
                </a:solidFill>
              </a:rPr>
            </a:br>
            <a:r>
              <a:rPr lang="ko-KR" altLang="en-US" sz="1600" dirty="0">
                <a:solidFill>
                  <a:srgbClr val="4B465E"/>
                </a:solidFill>
              </a:rPr>
              <a:t>전공계열은 학위증명서에 표기된 내용으로 확인합니다</a:t>
            </a:r>
            <a:r>
              <a:rPr lang="en-US" altLang="ko-KR" sz="1600" dirty="0">
                <a:solidFill>
                  <a:srgbClr val="4B465E"/>
                </a:solidFill>
              </a:rPr>
              <a:t>. </a:t>
            </a: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D56433FD-09E3-4E08-BFC0-E3CACB00E089}"/>
              </a:ext>
            </a:extLst>
          </p:cNvPr>
          <p:cNvSpPr/>
          <p:nvPr/>
        </p:nvSpPr>
        <p:spPr>
          <a:xfrm>
            <a:off x="2062164" y="3110587"/>
            <a:ext cx="8326867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0">
              <a:lnSpc>
                <a:spcPct val="150000"/>
              </a:lnSpc>
              <a:defRPr/>
            </a:pPr>
            <a:r>
              <a:rPr lang="en-US" altLang="ko-KR" b="1" i="1" kern="0" dirty="0">
                <a:solidFill>
                  <a:srgbClr val="4E5D70"/>
                </a:solidFill>
                <a:latin typeface="맑은 고딕" panose="020B0503020000020004" pitchFamily="50" charset="-127"/>
              </a:rPr>
              <a:t>Q. </a:t>
            </a:r>
            <a:r>
              <a:rPr lang="ko-KR" altLang="en-US" b="1" i="1" kern="0" dirty="0" err="1">
                <a:solidFill>
                  <a:srgbClr val="4E5D70"/>
                </a:solidFill>
                <a:latin typeface="맑은 고딕" panose="020B0503020000020004" pitchFamily="50" charset="-127"/>
              </a:rPr>
              <a:t>석박사</a:t>
            </a:r>
            <a:r>
              <a:rPr lang="ko-KR" altLang="en-US" b="1" i="1" kern="0" dirty="0">
                <a:solidFill>
                  <a:srgbClr val="4E5D70"/>
                </a:solidFill>
                <a:latin typeface="맑은 고딕" panose="020B0503020000020004" pitchFamily="50" charset="-127"/>
              </a:rPr>
              <a:t> 통합과정 박사학위 중이거나 수료자인 경우 사업에 신청할 수 있나요</a:t>
            </a:r>
            <a:r>
              <a:rPr lang="en-US" altLang="ko-KR" b="1" i="1" kern="0" dirty="0">
                <a:solidFill>
                  <a:srgbClr val="4E5D70"/>
                </a:solidFill>
                <a:latin typeface="맑은 고딕" panose="020B0503020000020004" pitchFamily="50" charset="-127"/>
              </a:rPr>
              <a:t>?</a:t>
            </a:r>
            <a:endParaRPr lang="en-US" altLang="ko-KR" kern="0" dirty="0">
              <a:solidFill>
                <a:srgbClr val="4E5D70"/>
              </a:solidFill>
              <a:latin typeface="맑은 고딕" panose="020B0503020000020004" pitchFamily="50" charset="-127"/>
            </a:endParaRP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10F60FBE-8233-4D35-B555-74AC1CC9B09D}"/>
              </a:ext>
            </a:extLst>
          </p:cNvPr>
          <p:cNvSpPr/>
          <p:nvPr/>
        </p:nvSpPr>
        <p:spPr>
          <a:xfrm>
            <a:off x="2363582" y="3684887"/>
            <a:ext cx="7442269" cy="911165"/>
          </a:xfrm>
          <a:prstGeom prst="rect">
            <a:avLst/>
          </a:prstGeom>
          <a:noFill/>
          <a:ln w="6350">
            <a:solidFill>
              <a:srgbClr val="4E5D7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lnSpc>
                <a:spcPct val="150000"/>
              </a:lnSpc>
              <a:buFont typeface="+mj-lt"/>
              <a:buAutoNum type="alphaUcPeriod"/>
            </a:pPr>
            <a:r>
              <a:rPr lang="ko-KR" altLang="en-US" sz="1600" dirty="0" err="1">
                <a:solidFill>
                  <a:srgbClr val="4B465E"/>
                </a:solidFill>
              </a:rPr>
              <a:t>석박사</a:t>
            </a:r>
            <a:r>
              <a:rPr lang="ko-KR" altLang="en-US" sz="1600" dirty="0">
                <a:solidFill>
                  <a:srgbClr val="4B465E"/>
                </a:solidFill>
              </a:rPr>
              <a:t> 통합과정 수료자인 경우</a:t>
            </a:r>
            <a:r>
              <a:rPr lang="en-US" altLang="ko-KR" sz="1600" dirty="0">
                <a:solidFill>
                  <a:srgbClr val="4B465E"/>
                </a:solidFill>
              </a:rPr>
              <a:t>, </a:t>
            </a:r>
            <a:r>
              <a:rPr lang="ko-KR" altLang="en-US" sz="1600" dirty="0">
                <a:solidFill>
                  <a:srgbClr val="4B465E"/>
                </a:solidFill>
              </a:rPr>
              <a:t>석사 졸업을 확인할 수 있는 서류나 </a:t>
            </a:r>
            <a:br>
              <a:rPr lang="ko-KR" altLang="en-US" sz="1600" dirty="0">
                <a:solidFill>
                  <a:srgbClr val="4B465E"/>
                </a:solidFill>
              </a:rPr>
            </a:br>
            <a:r>
              <a:rPr lang="ko-KR" altLang="en-US" sz="1600" dirty="0">
                <a:solidFill>
                  <a:srgbClr val="4B465E"/>
                </a:solidFill>
              </a:rPr>
              <a:t>박사 수료를 확인할 수 있는 서류 구비 후 참여 가능합니다</a:t>
            </a:r>
            <a:r>
              <a:rPr lang="en-US" altLang="ko-KR" sz="1600" dirty="0">
                <a:solidFill>
                  <a:srgbClr val="4B465E"/>
                </a:solidFill>
              </a:rPr>
              <a:t>.</a:t>
            </a: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D56433FD-09E3-4E08-BFC0-E3CACB00E089}"/>
              </a:ext>
            </a:extLst>
          </p:cNvPr>
          <p:cNvSpPr/>
          <p:nvPr/>
        </p:nvSpPr>
        <p:spPr>
          <a:xfrm>
            <a:off x="2062164" y="4770175"/>
            <a:ext cx="8326867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0">
              <a:lnSpc>
                <a:spcPct val="150000"/>
              </a:lnSpc>
              <a:defRPr/>
            </a:pPr>
            <a:r>
              <a:rPr lang="en-US" altLang="ko-KR" b="1" i="1" kern="0" dirty="0">
                <a:solidFill>
                  <a:srgbClr val="4E5D70"/>
                </a:solidFill>
                <a:latin typeface="맑은 고딕" panose="020B0503020000020004" pitchFamily="50" charset="-127"/>
              </a:rPr>
              <a:t>Q. </a:t>
            </a:r>
            <a:r>
              <a:rPr lang="ko-KR" altLang="en-US" b="1" i="1" kern="0" dirty="0">
                <a:solidFill>
                  <a:srgbClr val="4E5D70"/>
                </a:solidFill>
                <a:latin typeface="맑은 고딕" panose="020B0503020000020004" pitchFamily="50" charset="-127"/>
              </a:rPr>
              <a:t>근무시간을 유연하게 조정할 수 있나요</a:t>
            </a:r>
            <a:r>
              <a:rPr lang="en-US" altLang="ko-KR" b="1" i="1" kern="0" dirty="0">
                <a:solidFill>
                  <a:srgbClr val="4E5D70"/>
                </a:solidFill>
                <a:latin typeface="맑은 고딕" panose="020B0503020000020004" pitchFamily="50" charset="-127"/>
              </a:rPr>
              <a:t>?</a:t>
            </a: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10F60FBE-8233-4D35-B555-74AC1CC9B09D}"/>
              </a:ext>
            </a:extLst>
          </p:cNvPr>
          <p:cNvSpPr/>
          <p:nvPr/>
        </p:nvSpPr>
        <p:spPr>
          <a:xfrm>
            <a:off x="2361003" y="5322220"/>
            <a:ext cx="7442269" cy="776273"/>
          </a:xfrm>
          <a:prstGeom prst="rect">
            <a:avLst/>
          </a:prstGeom>
          <a:noFill/>
          <a:ln w="6350">
            <a:solidFill>
              <a:srgbClr val="4E5D7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lnSpc>
                <a:spcPct val="150000"/>
              </a:lnSpc>
              <a:buFont typeface="+mj-lt"/>
              <a:buAutoNum type="alphaUcPeriod"/>
            </a:pPr>
            <a:r>
              <a:rPr lang="ko-KR" altLang="en-US" sz="1600" dirty="0">
                <a:solidFill>
                  <a:srgbClr val="4B465E"/>
                </a:solidFill>
              </a:rPr>
              <a:t>고용기관에 따라 </a:t>
            </a:r>
            <a:r>
              <a:rPr lang="ko-KR" altLang="en-US" sz="1600" dirty="0" err="1">
                <a:solidFill>
                  <a:srgbClr val="4B465E"/>
                </a:solidFill>
              </a:rPr>
              <a:t>시간선택제</a:t>
            </a:r>
            <a:r>
              <a:rPr lang="ko-KR" altLang="en-US" sz="1600" dirty="0">
                <a:solidFill>
                  <a:srgbClr val="4B465E"/>
                </a:solidFill>
              </a:rPr>
              <a:t> 일자리도 가능합니다</a:t>
            </a:r>
            <a:r>
              <a:rPr lang="en-US" altLang="ko-KR" sz="1600" dirty="0">
                <a:solidFill>
                  <a:srgbClr val="4B465E"/>
                </a:solidFill>
              </a:rPr>
              <a:t>. </a:t>
            </a:r>
            <a:r>
              <a:rPr lang="ko-KR" altLang="en-US" sz="1600" dirty="0" err="1">
                <a:solidFill>
                  <a:srgbClr val="4B465E"/>
                </a:solidFill>
              </a:rPr>
              <a:t>시간선택제</a:t>
            </a:r>
            <a:r>
              <a:rPr lang="ko-KR" altLang="en-US" sz="1600" dirty="0">
                <a:solidFill>
                  <a:srgbClr val="4B465E"/>
                </a:solidFill>
              </a:rPr>
              <a:t> 일자리의 경우 근무시간에 따라 지원금이 조정될 수 있습니다</a:t>
            </a:r>
            <a:r>
              <a:rPr lang="en-US" altLang="ko-KR" sz="1600" dirty="0">
                <a:solidFill>
                  <a:srgbClr val="4B465E"/>
                </a:solidFill>
              </a:rPr>
              <a:t>(</a:t>
            </a:r>
            <a:r>
              <a:rPr lang="ko-KR" altLang="en-US" sz="1600" dirty="0">
                <a:solidFill>
                  <a:srgbClr val="4B465E"/>
                </a:solidFill>
              </a:rPr>
              <a:t>세부사항은 공고 참조</a:t>
            </a:r>
            <a:r>
              <a:rPr lang="en-US" altLang="ko-KR" sz="1600" dirty="0">
                <a:solidFill>
                  <a:srgbClr val="4B465E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7658407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C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그룹 15">
            <a:extLst>
              <a:ext uri="{FF2B5EF4-FFF2-40B4-BE49-F238E27FC236}">
                <a16:creationId xmlns:a16="http://schemas.microsoft.com/office/drawing/2014/main" id="{DD603B7E-B278-4F9A-ABFA-DF6A4F8111AE}"/>
              </a:ext>
            </a:extLst>
          </p:cNvPr>
          <p:cNvGrpSpPr/>
          <p:nvPr/>
        </p:nvGrpSpPr>
        <p:grpSpPr>
          <a:xfrm>
            <a:off x="1671592" y="132347"/>
            <a:ext cx="8848817" cy="6593306"/>
            <a:chOff x="196787" y="166456"/>
            <a:chExt cx="11798423" cy="6525087"/>
          </a:xfrm>
        </p:grpSpPr>
        <p:sp>
          <p:nvSpPr>
            <p:cNvPr id="7" name="사각형: 둥근 모서리 6">
              <a:extLst>
                <a:ext uri="{FF2B5EF4-FFF2-40B4-BE49-F238E27FC236}">
                  <a16:creationId xmlns:a16="http://schemas.microsoft.com/office/drawing/2014/main" id="{C6AD6DE2-9AED-4B7B-9228-489DB6ED81A0}"/>
                </a:ext>
              </a:extLst>
            </p:cNvPr>
            <p:cNvSpPr/>
            <p:nvPr/>
          </p:nvSpPr>
          <p:spPr>
            <a:xfrm>
              <a:off x="196787" y="166456"/>
              <a:ext cx="11798423" cy="6525087"/>
            </a:xfrm>
            <a:prstGeom prst="roundRect">
              <a:avLst>
                <a:gd name="adj" fmla="val 2109"/>
              </a:avLst>
            </a:prstGeom>
            <a:solidFill>
              <a:schemeClr val="bg1"/>
            </a:solidFill>
            <a:ln>
              <a:noFill/>
            </a:ln>
            <a:effectLst>
              <a:outerShdw blurRad="241300" dist="698500" dir="5400000" sx="90000" sy="90000" algn="t" rotWithShape="0">
                <a:prstClr val="black">
                  <a:alpha val="2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맑은 고딕" panose="020B0503020000020004" pitchFamily="50" charset="-127"/>
                <a:cs typeface="+mn-cs"/>
              </a:endParaRPr>
            </a:p>
          </p:txBody>
        </p:sp>
        <p:grpSp>
          <p:nvGrpSpPr>
            <p:cNvPr id="26" name="그룹 25">
              <a:extLst>
                <a:ext uri="{FF2B5EF4-FFF2-40B4-BE49-F238E27FC236}">
                  <a16:creationId xmlns:a16="http://schemas.microsoft.com/office/drawing/2014/main" id="{E6EA689E-1860-484B-BF36-1775FFD31D02}"/>
                </a:ext>
              </a:extLst>
            </p:cNvPr>
            <p:cNvGrpSpPr/>
            <p:nvPr/>
          </p:nvGrpSpPr>
          <p:grpSpPr>
            <a:xfrm>
              <a:off x="5736382" y="166456"/>
              <a:ext cx="719232" cy="417544"/>
              <a:chOff x="5736382" y="166456"/>
              <a:chExt cx="719232" cy="417544"/>
            </a:xfrm>
          </p:grpSpPr>
          <p:sp>
            <p:nvSpPr>
              <p:cNvPr id="22" name="자유형: 도형 21">
                <a:extLst>
                  <a:ext uri="{FF2B5EF4-FFF2-40B4-BE49-F238E27FC236}">
                    <a16:creationId xmlns:a16="http://schemas.microsoft.com/office/drawing/2014/main" id="{CA753DEB-4900-43C1-B5C2-AD632F98F9DB}"/>
                  </a:ext>
                </a:extLst>
              </p:cNvPr>
              <p:cNvSpPr/>
              <p:nvPr/>
            </p:nvSpPr>
            <p:spPr>
              <a:xfrm>
                <a:off x="5736382" y="166456"/>
                <a:ext cx="719232" cy="417544"/>
              </a:xfrm>
              <a:custGeom>
                <a:avLst/>
                <a:gdLst>
                  <a:gd name="connsiteX0" fmla="*/ 0 w 1581154"/>
                  <a:gd name="connsiteY0" fmla="*/ 0 h 917925"/>
                  <a:gd name="connsiteX1" fmla="*/ 1581154 w 1581154"/>
                  <a:gd name="connsiteY1" fmla="*/ 0 h 917925"/>
                  <a:gd name="connsiteX2" fmla="*/ 1581154 w 1581154"/>
                  <a:gd name="connsiteY2" fmla="*/ 3281 h 917925"/>
                  <a:gd name="connsiteX3" fmla="*/ 1529610 w 1581154"/>
                  <a:gd name="connsiteY3" fmla="*/ 8477 h 917925"/>
                  <a:gd name="connsiteX4" fmla="*/ 1196449 w 1581154"/>
                  <a:gd name="connsiteY4" fmla="*/ 417251 h 917925"/>
                  <a:gd name="connsiteX5" fmla="*/ 1196449 w 1581154"/>
                  <a:gd name="connsiteY5" fmla="*/ 420116 h 917925"/>
                  <a:gd name="connsiteX6" fmla="*/ 1196451 w 1581154"/>
                  <a:gd name="connsiteY6" fmla="*/ 420136 h 917925"/>
                  <a:gd name="connsiteX7" fmla="*/ 1196450 w 1581154"/>
                  <a:gd name="connsiteY7" fmla="*/ 500674 h 917925"/>
                  <a:gd name="connsiteX8" fmla="*/ 779199 w 1581154"/>
                  <a:gd name="connsiteY8" fmla="*/ 917925 h 917925"/>
                  <a:gd name="connsiteX9" fmla="*/ 779200 w 1581154"/>
                  <a:gd name="connsiteY9" fmla="*/ 917924 h 917925"/>
                  <a:gd name="connsiteX10" fmla="*/ 361949 w 1581154"/>
                  <a:gd name="connsiteY10" fmla="*/ 500673 h 917925"/>
                  <a:gd name="connsiteX11" fmla="*/ 361949 w 1581154"/>
                  <a:gd name="connsiteY11" fmla="*/ 420136 h 917925"/>
                  <a:gd name="connsiteX12" fmla="*/ 361950 w 1581154"/>
                  <a:gd name="connsiteY12" fmla="*/ 420126 h 917925"/>
                  <a:gd name="connsiteX13" fmla="*/ 361950 w 1581154"/>
                  <a:gd name="connsiteY13" fmla="*/ 417251 h 917925"/>
                  <a:gd name="connsiteX14" fmla="*/ 28790 w 1581154"/>
                  <a:gd name="connsiteY14" fmla="*/ 8477 h 917925"/>
                  <a:gd name="connsiteX15" fmla="*/ 0 w 1581154"/>
                  <a:gd name="connsiteY15" fmla="*/ 5575 h 917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81154" h="917925">
                    <a:moveTo>
                      <a:pt x="0" y="0"/>
                    </a:moveTo>
                    <a:lnTo>
                      <a:pt x="1581154" y="0"/>
                    </a:lnTo>
                    <a:lnTo>
                      <a:pt x="1581154" y="3281"/>
                    </a:lnTo>
                    <a:lnTo>
                      <a:pt x="1529610" y="8477"/>
                    </a:lnTo>
                    <a:cubicBezTo>
                      <a:pt x="1339476" y="47384"/>
                      <a:pt x="1196449" y="215615"/>
                      <a:pt x="1196449" y="417251"/>
                    </a:cubicBezTo>
                    <a:lnTo>
                      <a:pt x="1196449" y="420116"/>
                    </a:lnTo>
                    <a:lnTo>
                      <a:pt x="1196451" y="420136"/>
                    </a:lnTo>
                    <a:cubicBezTo>
                      <a:pt x="1196451" y="446982"/>
                      <a:pt x="1196450" y="473828"/>
                      <a:pt x="1196450" y="500674"/>
                    </a:cubicBezTo>
                    <a:cubicBezTo>
                      <a:pt x="1196450" y="731115"/>
                      <a:pt x="1009640" y="917925"/>
                      <a:pt x="779199" y="917925"/>
                    </a:cubicBezTo>
                    <a:lnTo>
                      <a:pt x="779200" y="917924"/>
                    </a:lnTo>
                    <a:cubicBezTo>
                      <a:pt x="548759" y="917924"/>
                      <a:pt x="361949" y="731114"/>
                      <a:pt x="361949" y="500673"/>
                    </a:cubicBezTo>
                    <a:lnTo>
                      <a:pt x="361949" y="420136"/>
                    </a:lnTo>
                    <a:lnTo>
                      <a:pt x="361950" y="420126"/>
                    </a:lnTo>
                    <a:lnTo>
                      <a:pt x="361950" y="417251"/>
                    </a:lnTo>
                    <a:cubicBezTo>
                      <a:pt x="361950" y="215615"/>
                      <a:pt x="218924" y="47384"/>
                      <a:pt x="28790" y="8477"/>
                    </a:cubicBezTo>
                    <a:lnTo>
                      <a:pt x="0" y="5575"/>
                    </a:lnTo>
                    <a:close/>
                  </a:path>
                </a:pathLst>
              </a:custGeom>
              <a:solidFill>
                <a:srgbClr val="4E5D7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23" name="사각형: 둥근 모서리 22">
                <a:extLst>
                  <a:ext uri="{FF2B5EF4-FFF2-40B4-BE49-F238E27FC236}">
                    <a16:creationId xmlns:a16="http://schemas.microsoft.com/office/drawing/2014/main" id="{331CA71C-9C3C-4F2D-9148-00435318BD1D}"/>
                  </a:ext>
                </a:extLst>
              </p:cNvPr>
              <p:cNvSpPr/>
              <p:nvPr/>
            </p:nvSpPr>
            <p:spPr>
              <a:xfrm>
                <a:off x="5969998" y="341353"/>
                <a:ext cx="252000" cy="180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24" name="사각형: 둥근 모서리 23">
                <a:extLst>
                  <a:ext uri="{FF2B5EF4-FFF2-40B4-BE49-F238E27FC236}">
                    <a16:creationId xmlns:a16="http://schemas.microsoft.com/office/drawing/2014/main" id="{B11A1CD4-828C-4D03-9877-2FEDBA553BD2}"/>
                  </a:ext>
                </a:extLst>
              </p:cNvPr>
              <p:cNvSpPr/>
              <p:nvPr/>
            </p:nvSpPr>
            <p:spPr>
              <a:xfrm>
                <a:off x="5969998" y="385803"/>
                <a:ext cx="252000" cy="180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25" name="사각형: 둥근 모서리 24">
                <a:extLst>
                  <a:ext uri="{FF2B5EF4-FFF2-40B4-BE49-F238E27FC236}">
                    <a16:creationId xmlns:a16="http://schemas.microsoft.com/office/drawing/2014/main" id="{3884446F-9622-4DC9-98EE-726A8D07BCC9}"/>
                  </a:ext>
                </a:extLst>
              </p:cNvPr>
              <p:cNvSpPr/>
              <p:nvPr/>
            </p:nvSpPr>
            <p:spPr>
              <a:xfrm>
                <a:off x="5969998" y="430253"/>
                <a:ext cx="252000" cy="180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맑은 고딕" panose="020B0503020000020004" pitchFamily="50" charset="-127"/>
                  <a:cs typeface="+mn-cs"/>
                </a:endParaRPr>
              </a:p>
            </p:txBody>
          </p:sp>
        </p:grpSp>
        <p:sp>
          <p:nvSpPr>
            <p:cNvPr id="17" name="직사각형 16">
              <a:extLst>
                <a:ext uri="{FF2B5EF4-FFF2-40B4-BE49-F238E27FC236}">
                  <a16:creationId xmlns:a16="http://schemas.microsoft.com/office/drawing/2014/main" id="{B071631C-61C2-442F-AC0D-8D1DAC1153B8}"/>
                </a:ext>
              </a:extLst>
            </p:cNvPr>
            <p:cNvSpPr/>
            <p:nvPr/>
          </p:nvSpPr>
          <p:spPr>
            <a:xfrm>
              <a:off x="3136216" y="6645715"/>
              <a:ext cx="5919563" cy="45719"/>
            </a:xfrm>
            <a:prstGeom prst="rect">
              <a:avLst/>
            </a:prstGeom>
            <a:solidFill>
              <a:srgbClr val="4E5D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맑은 고딕" panose="020B0503020000020004" pitchFamily="50" charset="-127"/>
                <a:cs typeface="+mn-cs"/>
              </a:endParaRPr>
            </a:p>
          </p:txBody>
        </p:sp>
      </p:grpSp>
      <p:sp>
        <p:nvSpPr>
          <p:cNvPr id="6" name="직사각형 5">
            <a:extLst>
              <a:ext uri="{FF2B5EF4-FFF2-40B4-BE49-F238E27FC236}">
                <a16:creationId xmlns:a16="http://schemas.microsoft.com/office/drawing/2014/main" id="{D56433FD-09E3-4E08-BFC0-E3CACB00E089}"/>
              </a:ext>
            </a:extLst>
          </p:cNvPr>
          <p:cNvSpPr/>
          <p:nvPr/>
        </p:nvSpPr>
        <p:spPr>
          <a:xfrm>
            <a:off x="1998216" y="1109980"/>
            <a:ext cx="7818918" cy="454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1" i="1" u="none" strike="noStrike" kern="0" cap="none" spc="0" normalizeH="0" baseline="0" noProof="0" dirty="0">
                <a:ln>
                  <a:noFill/>
                </a:ln>
                <a:solidFill>
                  <a:srgbClr val="4E5D7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Q. </a:t>
            </a:r>
            <a:r>
              <a:rPr kumimoji="0" lang="ko-KR" altLang="en-US" sz="1800" b="1" i="1" u="none" strike="noStrike" kern="0" cap="none" spc="0" normalizeH="0" baseline="0" noProof="0" dirty="0">
                <a:ln>
                  <a:noFill/>
                </a:ln>
                <a:solidFill>
                  <a:srgbClr val="4E5D7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학사일 경우 경력 </a:t>
            </a:r>
            <a:r>
              <a:rPr kumimoji="0" lang="en-US" altLang="ko-KR" sz="1800" b="1" i="1" u="none" strike="noStrike" kern="0" cap="none" spc="0" normalizeH="0" baseline="0" noProof="0" dirty="0">
                <a:ln>
                  <a:noFill/>
                </a:ln>
                <a:solidFill>
                  <a:srgbClr val="4E5D7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6</a:t>
            </a:r>
            <a:r>
              <a:rPr kumimoji="0" lang="ko-KR" altLang="en-US" sz="1800" b="1" i="1" u="none" strike="noStrike" kern="0" cap="none" spc="0" normalizeH="0" baseline="0" noProof="0" dirty="0">
                <a:ln>
                  <a:noFill/>
                </a:ln>
                <a:solidFill>
                  <a:srgbClr val="4E5D7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개월이 필요하다고 했는데 어떻게 증명해야</a:t>
            </a:r>
            <a:r>
              <a:rPr lang="ko-KR" altLang="en-US" b="1" i="1" kern="0" dirty="0">
                <a:solidFill>
                  <a:srgbClr val="4E5D7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하나요</a:t>
            </a:r>
            <a:r>
              <a:rPr lang="en-US" altLang="ko-KR" b="1" i="1" kern="0" dirty="0">
                <a:solidFill>
                  <a:srgbClr val="4E5D7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?</a:t>
            </a:r>
            <a:endParaRPr kumimoji="0" lang="en-US" altLang="ko-KR" sz="1800" b="1" i="1" u="none" strike="noStrike" kern="0" cap="none" spc="0" normalizeH="0" baseline="0" noProof="0" dirty="0">
              <a:ln>
                <a:noFill/>
              </a:ln>
              <a:solidFill>
                <a:srgbClr val="4E5D7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10F60FBE-8233-4D35-B555-74AC1CC9B09D}"/>
              </a:ext>
            </a:extLst>
          </p:cNvPr>
          <p:cNvSpPr/>
          <p:nvPr/>
        </p:nvSpPr>
        <p:spPr>
          <a:xfrm>
            <a:off x="2374865" y="1688227"/>
            <a:ext cx="7442269" cy="1511350"/>
          </a:xfrm>
          <a:prstGeom prst="rect">
            <a:avLst/>
          </a:prstGeom>
          <a:noFill/>
          <a:ln w="6350">
            <a:solidFill>
              <a:srgbClr val="4E5D7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marR="0" lvl="0" indent="-34290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lphaUcPeriod"/>
              <a:tabLst/>
              <a:defRPr/>
            </a:pPr>
            <a:r>
              <a:rPr lang="ko-KR" altLang="en-US" sz="1600" dirty="0">
                <a:solidFill>
                  <a:srgbClr val="4B465E"/>
                </a:solidFill>
                <a:latin typeface="Calibri"/>
                <a:ea typeface="맑은 고딕" panose="020B0503020000020004" pitchFamily="50" charset="-127"/>
              </a:rPr>
              <a:t>본인의 업무 내용이 포함된 경력증명서를 제출해 주시면 됩니다</a:t>
            </a:r>
            <a:r>
              <a:rPr lang="en-US" altLang="ko-KR" sz="1600" dirty="0">
                <a:solidFill>
                  <a:srgbClr val="4B465E"/>
                </a:solidFill>
                <a:latin typeface="Calibri"/>
                <a:ea typeface="맑은 고딕" panose="020B0503020000020004" pitchFamily="50" charset="-127"/>
              </a:rPr>
              <a:t>.</a:t>
            </a:r>
          </a:p>
          <a:p>
            <a:pPr marL="342900" marR="0" lvl="0" indent="-34290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lphaUcPeriod"/>
              <a:tabLst/>
              <a:defRPr/>
            </a:pPr>
            <a:r>
              <a:rPr kumimoji="0" lang="ko-KR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4B465E"/>
                </a:solidFill>
                <a:effectLst/>
                <a:uLnTx/>
                <a:uFillTx/>
                <a:latin typeface="Calibri"/>
                <a:ea typeface="맑은 고딕" panose="020B0503020000020004" pitchFamily="50" charset="-127"/>
                <a:cs typeface="+mn-cs"/>
              </a:rPr>
              <a:t>사정 상 경력증명서를 발급할 수 없는 경우 고용보험 가입 이력내역서를 제출해 주시고</a:t>
            </a:r>
            <a:r>
              <a:rPr kumimoji="0" lang="en-US" altLang="ko-KR" sz="1600" b="0" i="0" u="none" strike="noStrike" kern="1200" cap="none" spc="0" normalizeH="0" baseline="0" noProof="0" dirty="0">
                <a:ln>
                  <a:noFill/>
                </a:ln>
                <a:solidFill>
                  <a:srgbClr val="4B465E"/>
                </a:solidFill>
                <a:effectLst/>
                <a:uLnTx/>
                <a:uFillTx/>
                <a:latin typeface="Calibri"/>
                <a:ea typeface="맑은 고딕" panose="020B0503020000020004" pitchFamily="50" charset="-127"/>
                <a:cs typeface="+mn-cs"/>
              </a:rPr>
              <a:t>, </a:t>
            </a:r>
            <a:r>
              <a:rPr lang="ko-KR" altLang="en-US" sz="1600" dirty="0">
                <a:solidFill>
                  <a:srgbClr val="4B465E"/>
                </a:solidFill>
                <a:latin typeface="Calibri"/>
                <a:ea typeface="맑은 고딕" panose="020B0503020000020004" pitchFamily="50" charset="-127"/>
              </a:rPr>
              <a:t>신청서의  경력 및 기술서</a:t>
            </a:r>
            <a:r>
              <a:rPr lang="en-US" altLang="ko-KR" sz="1600" dirty="0">
                <a:solidFill>
                  <a:srgbClr val="4B465E"/>
                </a:solidFill>
                <a:latin typeface="Calibri"/>
                <a:ea typeface="맑은 고딕" panose="020B0503020000020004" pitchFamily="50" charset="-127"/>
              </a:rPr>
              <a:t>(2. </a:t>
            </a:r>
            <a:r>
              <a:rPr lang="ko-KR" altLang="en-US" sz="1600" dirty="0">
                <a:solidFill>
                  <a:srgbClr val="4B465E"/>
                </a:solidFill>
                <a:latin typeface="Calibri"/>
                <a:ea typeface="맑은 고딕" panose="020B0503020000020004" pitchFamily="50" charset="-127"/>
              </a:rPr>
              <a:t>경력과 경험</a:t>
            </a:r>
            <a:r>
              <a:rPr lang="en-US" altLang="ko-KR" sz="1600" dirty="0">
                <a:solidFill>
                  <a:srgbClr val="4B465E"/>
                </a:solidFill>
                <a:latin typeface="Calibri"/>
                <a:ea typeface="맑은 고딕" panose="020B0503020000020004" pitchFamily="50" charset="-127"/>
              </a:rPr>
              <a:t>)</a:t>
            </a:r>
            <a:r>
              <a:rPr lang="ko-KR" altLang="en-US" sz="1600" dirty="0">
                <a:solidFill>
                  <a:srgbClr val="4B465E"/>
                </a:solidFill>
                <a:latin typeface="Calibri"/>
                <a:ea typeface="맑은 고딕" panose="020B0503020000020004" pitchFamily="50" charset="-127"/>
              </a:rPr>
              <a:t>에 해당 기관에서 진행한 업무 내용을 자세히 적어주세요</a:t>
            </a:r>
            <a:r>
              <a:rPr lang="en-US" altLang="ko-KR" sz="1600" dirty="0">
                <a:solidFill>
                  <a:srgbClr val="4B465E"/>
                </a:solidFill>
                <a:latin typeface="Calibri"/>
                <a:ea typeface="맑은 고딕" panose="020B0503020000020004" pitchFamily="50" charset="-127"/>
              </a:rPr>
              <a:t>.</a:t>
            </a:r>
            <a:endParaRPr kumimoji="0" lang="en-US" altLang="ko-KR" sz="600" b="0" i="0" u="none" strike="noStrike" kern="1200" cap="none" spc="0" normalizeH="0" baseline="0" noProof="0" dirty="0">
              <a:ln>
                <a:noFill/>
              </a:ln>
              <a:solidFill>
                <a:srgbClr val="4B465E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98AFC536-AB9D-4A68-AAAD-4F12893FDF52}"/>
              </a:ext>
            </a:extLst>
          </p:cNvPr>
          <p:cNvSpPr/>
          <p:nvPr/>
        </p:nvSpPr>
        <p:spPr>
          <a:xfrm>
            <a:off x="2006238" y="3540365"/>
            <a:ext cx="7818918" cy="454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1" i="1" u="none" strike="noStrike" kern="0" cap="none" spc="0" normalizeH="0" baseline="0" noProof="0" dirty="0">
                <a:ln>
                  <a:noFill/>
                </a:ln>
                <a:solidFill>
                  <a:srgbClr val="4E5D7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Q. </a:t>
            </a:r>
            <a:r>
              <a:rPr lang="ko-KR" altLang="en-US" b="1" i="1" kern="0" dirty="0" err="1">
                <a:solidFill>
                  <a:srgbClr val="4E5D7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매칭기관</a:t>
            </a:r>
            <a:r>
              <a:rPr lang="en-US" altLang="ko-KR" b="1" i="1" kern="0" dirty="0">
                <a:solidFill>
                  <a:srgbClr val="4E5D7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b="1" i="1" kern="0" dirty="0">
                <a:solidFill>
                  <a:srgbClr val="4E5D7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인력</a:t>
            </a:r>
            <a:r>
              <a:rPr lang="en-US" altLang="ko-KR" b="1" i="1" kern="0" dirty="0">
                <a:solidFill>
                  <a:srgbClr val="4E5D7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b="1" i="1" kern="0" dirty="0">
                <a:solidFill>
                  <a:srgbClr val="4E5D7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이 없을 경우 신청을 할 수 없나요</a:t>
            </a:r>
            <a:r>
              <a:rPr lang="en-US" altLang="ko-KR" b="1" i="1" kern="0" dirty="0">
                <a:solidFill>
                  <a:srgbClr val="4E5D7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?</a:t>
            </a:r>
            <a:endParaRPr kumimoji="0" lang="en-US" altLang="ko-KR" sz="1800" b="1" i="1" u="none" strike="noStrike" kern="0" cap="none" spc="0" normalizeH="0" baseline="0" noProof="0" dirty="0">
              <a:ln>
                <a:noFill/>
              </a:ln>
              <a:solidFill>
                <a:srgbClr val="4E5D7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B443AF41-E751-473B-9269-354BF99B0B8B}"/>
              </a:ext>
            </a:extLst>
          </p:cNvPr>
          <p:cNvSpPr/>
          <p:nvPr/>
        </p:nvSpPr>
        <p:spPr>
          <a:xfrm>
            <a:off x="2382887" y="4118611"/>
            <a:ext cx="7442269" cy="1867023"/>
          </a:xfrm>
          <a:prstGeom prst="rect">
            <a:avLst/>
          </a:prstGeom>
          <a:noFill/>
          <a:ln w="6350">
            <a:solidFill>
              <a:srgbClr val="4E5D7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marR="0" lvl="0" indent="-34290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lphaUcPeriod"/>
              <a:tabLst/>
              <a:defRPr/>
            </a:pPr>
            <a:r>
              <a:rPr lang="ko-KR" altLang="en-US" sz="1600" dirty="0">
                <a:solidFill>
                  <a:srgbClr val="4B465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여성과학기술인 </a:t>
            </a:r>
            <a:r>
              <a:rPr lang="en-US" altLang="ko-KR" sz="1600" dirty="0">
                <a:solidFill>
                  <a:srgbClr val="4B465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R&amp;D </a:t>
            </a:r>
            <a:r>
              <a:rPr lang="ko-KR" altLang="en-US" sz="1600" dirty="0">
                <a:solidFill>
                  <a:srgbClr val="4B465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경력복귀 지원사업은 채용</a:t>
            </a:r>
            <a:r>
              <a:rPr lang="en-US" altLang="ko-KR" sz="1600" dirty="0">
                <a:solidFill>
                  <a:srgbClr val="4B465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600" dirty="0">
                <a:solidFill>
                  <a:srgbClr val="4B465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예정</a:t>
            </a:r>
            <a:r>
              <a:rPr lang="en-US" altLang="ko-KR" sz="1600" dirty="0">
                <a:solidFill>
                  <a:srgbClr val="4B465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1600" dirty="0">
                <a:solidFill>
                  <a:srgbClr val="4B465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자가 있을 경우 인력과 기관이 같이 신청할 수 있습니다</a:t>
            </a:r>
            <a:r>
              <a:rPr lang="en-US" altLang="ko-KR" sz="1600" dirty="0">
                <a:solidFill>
                  <a:srgbClr val="4B465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1600" dirty="0">
                <a:solidFill>
                  <a:srgbClr val="4B465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채용</a:t>
            </a:r>
            <a:r>
              <a:rPr lang="en-US" altLang="ko-KR" sz="1600" dirty="0">
                <a:solidFill>
                  <a:srgbClr val="4B465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600" dirty="0">
                <a:solidFill>
                  <a:srgbClr val="4B465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예정</a:t>
            </a:r>
            <a:r>
              <a:rPr lang="en-US" altLang="ko-KR" sz="1600" dirty="0">
                <a:solidFill>
                  <a:srgbClr val="4B465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  <a:r>
              <a:rPr lang="ko-KR" altLang="en-US" sz="1600" dirty="0">
                <a:solidFill>
                  <a:srgbClr val="4B465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기관 또는 인력이 없을 경우 신청이 불가합니다</a:t>
            </a:r>
            <a:r>
              <a:rPr lang="en-US" altLang="ko-KR" sz="1600" dirty="0">
                <a:solidFill>
                  <a:srgbClr val="4B465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marL="342900" lvl="0" indent="-342900">
              <a:lnSpc>
                <a:spcPct val="150000"/>
              </a:lnSpc>
              <a:buFont typeface="+mj-lt"/>
              <a:buAutoNum type="alphaUcPeriod"/>
            </a:pPr>
            <a:r>
              <a:rPr lang="ko-KR" altLang="en-US" sz="1600" dirty="0">
                <a:solidFill>
                  <a:srgbClr val="4B465E"/>
                </a:solidFill>
                <a:latin typeface="맑은 고딕" panose="020B0503020000020004" pitchFamily="50" charset="-127"/>
              </a:rPr>
              <a:t>공고 기간에 </a:t>
            </a:r>
            <a:r>
              <a:rPr lang="en-US" altLang="ko-KR" sz="1600" dirty="0">
                <a:solidFill>
                  <a:srgbClr val="4B465E"/>
                </a:solidFill>
                <a:latin typeface="맑은 고딕" panose="020B0503020000020004" pitchFamily="50" charset="-127"/>
              </a:rPr>
              <a:t>W</a:t>
            </a:r>
            <a:r>
              <a:rPr lang="ko-KR" altLang="en-US" sz="1600" dirty="0" err="1">
                <a:solidFill>
                  <a:srgbClr val="4B465E"/>
                </a:solidFill>
                <a:latin typeface="맑은 고딕" panose="020B0503020000020004" pitchFamily="50" charset="-127"/>
              </a:rPr>
              <a:t>브릿지</a:t>
            </a:r>
            <a:r>
              <a:rPr lang="ko-KR" altLang="en-US" sz="1600" dirty="0">
                <a:solidFill>
                  <a:srgbClr val="4B465E"/>
                </a:solidFill>
                <a:latin typeface="맑은 고딕" panose="020B0503020000020004" pitchFamily="50" charset="-127"/>
              </a:rPr>
              <a:t> 채용</a:t>
            </a:r>
            <a:r>
              <a:rPr lang="en-US" altLang="ko-KR" sz="1600" dirty="0">
                <a:solidFill>
                  <a:srgbClr val="4B465E"/>
                </a:solidFill>
                <a:latin typeface="맑은 고딕" panose="020B0503020000020004" pitchFamily="50" charset="-127"/>
              </a:rPr>
              <a:t>(</a:t>
            </a:r>
            <a:r>
              <a:rPr lang="ko-KR" altLang="en-US" sz="1600" dirty="0">
                <a:solidFill>
                  <a:srgbClr val="4B465E"/>
                </a:solidFill>
                <a:latin typeface="맑은 고딕" panose="020B0503020000020004" pitchFamily="50" charset="-127"/>
              </a:rPr>
              <a:t>인재</a:t>
            </a:r>
            <a:r>
              <a:rPr lang="en-US" altLang="ko-KR" sz="1600" dirty="0">
                <a:solidFill>
                  <a:srgbClr val="4B465E"/>
                </a:solidFill>
                <a:latin typeface="맑은 고딕" panose="020B0503020000020004" pitchFamily="50" charset="-127"/>
              </a:rPr>
              <a:t>)</a:t>
            </a:r>
            <a:r>
              <a:rPr lang="ko-KR" altLang="en-US" sz="1600" dirty="0">
                <a:solidFill>
                  <a:srgbClr val="4B465E"/>
                </a:solidFill>
                <a:latin typeface="맑은 고딕" panose="020B0503020000020004" pitchFamily="50" charset="-127"/>
              </a:rPr>
              <a:t>정보를 통해 본 사업에 참여를 희망하는 기관 및 인력의 정보를 확인하실 수 있습니다</a:t>
            </a:r>
            <a:r>
              <a:rPr lang="en-US" altLang="ko-KR" sz="1600" dirty="0">
                <a:solidFill>
                  <a:srgbClr val="4B465E"/>
                </a:solidFill>
                <a:latin typeface="맑은 고딕" panose="020B0503020000020004" pitchFamily="50" charset="-127"/>
              </a:rPr>
              <a:t>.</a:t>
            </a:r>
            <a:endParaRPr kumimoji="0" lang="en-US" altLang="ko-KR" sz="1600" b="0" i="0" u="none" strike="noStrike" kern="1200" cap="none" spc="0" normalizeH="0" baseline="0" noProof="0" dirty="0">
              <a:ln>
                <a:noFill/>
              </a:ln>
              <a:solidFill>
                <a:srgbClr val="4B465E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837706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C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그룹 15">
            <a:extLst>
              <a:ext uri="{FF2B5EF4-FFF2-40B4-BE49-F238E27FC236}">
                <a16:creationId xmlns:a16="http://schemas.microsoft.com/office/drawing/2014/main" id="{DD603B7E-B278-4F9A-ABFA-DF6A4F8111AE}"/>
              </a:ext>
            </a:extLst>
          </p:cNvPr>
          <p:cNvGrpSpPr/>
          <p:nvPr/>
        </p:nvGrpSpPr>
        <p:grpSpPr>
          <a:xfrm>
            <a:off x="1671592" y="132347"/>
            <a:ext cx="8848817" cy="6593306"/>
            <a:chOff x="196787" y="166456"/>
            <a:chExt cx="11798423" cy="6525087"/>
          </a:xfrm>
        </p:grpSpPr>
        <p:sp>
          <p:nvSpPr>
            <p:cNvPr id="7" name="사각형: 둥근 모서리 6">
              <a:extLst>
                <a:ext uri="{FF2B5EF4-FFF2-40B4-BE49-F238E27FC236}">
                  <a16:creationId xmlns:a16="http://schemas.microsoft.com/office/drawing/2014/main" id="{C6AD6DE2-9AED-4B7B-9228-489DB6ED81A0}"/>
                </a:ext>
              </a:extLst>
            </p:cNvPr>
            <p:cNvSpPr/>
            <p:nvPr/>
          </p:nvSpPr>
          <p:spPr>
            <a:xfrm>
              <a:off x="196787" y="166456"/>
              <a:ext cx="11798423" cy="6525087"/>
            </a:xfrm>
            <a:prstGeom prst="roundRect">
              <a:avLst>
                <a:gd name="adj" fmla="val 2109"/>
              </a:avLst>
            </a:prstGeom>
            <a:solidFill>
              <a:schemeClr val="bg1"/>
            </a:solidFill>
            <a:ln>
              <a:noFill/>
            </a:ln>
            <a:effectLst>
              <a:outerShdw blurRad="241300" dist="698500" dir="5400000" sx="90000" sy="90000" algn="t" rotWithShape="0">
                <a:prstClr val="black">
                  <a:alpha val="2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0" dirty="0">
                <a:solidFill>
                  <a:prstClr val="white"/>
                </a:solidFill>
              </a:endParaRPr>
            </a:p>
          </p:txBody>
        </p:sp>
        <p:grpSp>
          <p:nvGrpSpPr>
            <p:cNvPr id="26" name="그룹 25">
              <a:extLst>
                <a:ext uri="{FF2B5EF4-FFF2-40B4-BE49-F238E27FC236}">
                  <a16:creationId xmlns:a16="http://schemas.microsoft.com/office/drawing/2014/main" id="{E6EA689E-1860-484B-BF36-1775FFD31D02}"/>
                </a:ext>
              </a:extLst>
            </p:cNvPr>
            <p:cNvGrpSpPr/>
            <p:nvPr/>
          </p:nvGrpSpPr>
          <p:grpSpPr>
            <a:xfrm>
              <a:off x="5736382" y="166456"/>
              <a:ext cx="719232" cy="417544"/>
              <a:chOff x="5736382" y="166456"/>
              <a:chExt cx="719232" cy="417544"/>
            </a:xfrm>
          </p:grpSpPr>
          <p:sp>
            <p:nvSpPr>
              <p:cNvPr id="22" name="자유형: 도형 21">
                <a:extLst>
                  <a:ext uri="{FF2B5EF4-FFF2-40B4-BE49-F238E27FC236}">
                    <a16:creationId xmlns:a16="http://schemas.microsoft.com/office/drawing/2014/main" id="{CA753DEB-4900-43C1-B5C2-AD632F98F9DB}"/>
                  </a:ext>
                </a:extLst>
              </p:cNvPr>
              <p:cNvSpPr/>
              <p:nvPr/>
            </p:nvSpPr>
            <p:spPr>
              <a:xfrm>
                <a:off x="5736382" y="166456"/>
                <a:ext cx="719232" cy="417544"/>
              </a:xfrm>
              <a:custGeom>
                <a:avLst/>
                <a:gdLst>
                  <a:gd name="connsiteX0" fmla="*/ 0 w 1581154"/>
                  <a:gd name="connsiteY0" fmla="*/ 0 h 917925"/>
                  <a:gd name="connsiteX1" fmla="*/ 1581154 w 1581154"/>
                  <a:gd name="connsiteY1" fmla="*/ 0 h 917925"/>
                  <a:gd name="connsiteX2" fmla="*/ 1581154 w 1581154"/>
                  <a:gd name="connsiteY2" fmla="*/ 3281 h 917925"/>
                  <a:gd name="connsiteX3" fmla="*/ 1529610 w 1581154"/>
                  <a:gd name="connsiteY3" fmla="*/ 8477 h 917925"/>
                  <a:gd name="connsiteX4" fmla="*/ 1196449 w 1581154"/>
                  <a:gd name="connsiteY4" fmla="*/ 417251 h 917925"/>
                  <a:gd name="connsiteX5" fmla="*/ 1196449 w 1581154"/>
                  <a:gd name="connsiteY5" fmla="*/ 420116 h 917925"/>
                  <a:gd name="connsiteX6" fmla="*/ 1196451 w 1581154"/>
                  <a:gd name="connsiteY6" fmla="*/ 420136 h 917925"/>
                  <a:gd name="connsiteX7" fmla="*/ 1196450 w 1581154"/>
                  <a:gd name="connsiteY7" fmla="*/ 500674 h 917925"/>
                  <a:gd name="connsiteX8" fmla="*/ 779199 w 1581154"/>
                  <a:gd name="connsiteY8" fmla="*/ 917925 h 917925"/>
                  <a:gd name="connsiteX9" fmla="*/ 779200 w 1581154"/>
                  <a:gd name="connsiteY9" fmla="*/ 917924 h 917925"/>
                  <a:gd name="connsiteX10" fmla="*/ 361949 w 1581154"/>
                  <a:gd name="connsiteY10" fmla="*/ 500673 h 917925"/>
                  <a:gd name="connsiteX11" fmla="*/ 361949 w 1581154"/>
                  <a:gd name="connsiteY11" fmla="*/ 420136 h 917925"/>
                  <a:gd name="connsiteX12" fmla="*/ 361950 w 1581154"/>
                  <a:gd name="connsiteY12" fmla="*/ 420126 h 917925"/>
                  <a:gd name="connsiteX13" fmla="*/ 361950 w 1581154"/>
                  <a:gd name="connsiteY13" fmla="*/ 417251 h 917925"/>
                  <a:gd name="connsiteX14" fmla="*/ 28790 w 1581154"/>
                  <a:gd name="connsiteY14" fmla="*/ 8477 h 917925"/>
                  <a:gd name="connsiteX15" fmla="*/ 0 w 1581154"/>
                  <a:gd name="connsiteY15" fmla="*/ 5575 h 917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81154" h="917925">
                    <a:moveTo>
                      <a:pt x="0" y="0"/>
                    </a:moveTo>
                    <a:lnTo>
                      <a:pt x="1581154" y="0"/>
                    </a:lnTo>
                    <a:lnTo>
                      <a:pt x="1581154" y="3281"/>
                    </a:lnTo>
                    <a:lnTo>
                      <a:pt x="1529610" y="8477"/>
                    </a:lnTo>
                    <a:cubicBezTo>
                      <a:pt x="1339476" y="47384"/>
                      <a:pt x="1196449" y="215615"/>
                      <a:pt x="1196449" y="417251"/>
                    </a:cubicBezTo>
                    <a:lnTo>
                      <a:pt x="1196449" y="420116"/>
                    </a:lnTo>
                    <a:lnTo>
                      <a:pt x="1196451" y="420136"/>
                    </a:lnTo>
                    <a:cubicBezTo>
                      <a:pt x="1196451" y="446982"/>
                      <a:pt x="1196450" y="473828"/>
                      <a:pt x="1196450" y="500674"/>
                    </a:cubicBezTo>
                    <a:cubicBezTo>
                      <a:pt x="1196450" y="731115"/>
                      <a:pt x="1009640" y="917925"/>
                      <a:pt x="779199" y="917925"/>
                    </a:cubicBezTo>
                    <a:lnTo>
                      <a:pt x="779200" y="917924"/>
                    </a:lnTo>
                    <a:cubicBezTo>
                      <a:pt x="548759" y="917924"/>
                      <a:pt x="361949" y="731114"/>
                      <a:pt x="361949" y="500673"/>
                    </a:cubicBezTo>
                    <a:lnTo>
                      <a:pt x="361949" y="420136"/>
                    </a:lnTo>
                    <a:lnTo>
                      <a:pt x="361950" y="420126"/>
                    </a:lnTo>
                    <a:lnTo>
                      <a:pt x="361950" y="417251"/>
                    </a:lnTo>
                    <a:cubicBezTo>
                      <a:pt x="361950" y="215615"/>
                      <a:pt x="218924" y="47384"/>
                      <a:pt x="28790" y="8477"/>
                    </a:cubicBezTo>
                    <a:lnTo>
                      <a:pt x="0" y="5575"/>
                    </a:lnTo>
                    <a:close/>
                  </a:path>
                </a:pathLst>
              </a:custGeom>
              <a:solidFill>
                <a:srgbClr val="4E5D7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ko-KR" alt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사각형: 둥근 모서리 22">
                <a:extLst>
                  <a:ext uri="{FF2B5EF4-FFF2-40B4-BE49-F238E27FC236}">
                    <a16:creationId xmlns:a16="http://schemas.microsoft.com/office/drawing/2014/main" id="{331CA71C-9C3C-4F2D-9148-00435318BD1D}"/>
                  </a:ext>
                </a:extLst>
              </p:cNvPr>
              <p:cNvSpPr/>
              <p:nvPr/>
            </p:nvSpPr>
            <p:spPr>
              <a:xfrm>
                <a:off x="5969998" y="341353"/>
                <a:ext cx="252000" cy="180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24" name="사각형: 둥근 모서리 23">
                <a:extLst>
                  <a:ext uri="{FF2B5EF4-FFF2-40B4-BE49-F238E27FC236}">
                    <a16:creationId xmlns:a16="http://schemas.microsoft.com/office/drawing/2014/main" id="{B11A1CD4-828C-4D03-9877-2FEDBA553BD2}"/>
                  </a:ext>
                </a:extLst>
              </p:cNvPr>
              <p:cNvSpPr/>
              <p:nvPr/>
            </p:nvSpPr>
            <p:spPr>
              <a:xfrm>
                <a:off x="5969998" y="385803"/>
                <a:ext cx="252000" cy="180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사각형: 둥근 모서리 24">
                <a:extLst>
                  <a:ext uri="{FF2B5EF4-FFF2-40B4-BE49-F238E27FC236}">
                    <a16:creationId xmlns:a16="http://schemas.microsoft.com/office/drawing/2014/main" id="{3884446F-9622-4DC9-98EE-726A8D07BCC9}"/>
                  </a:ext>
                </a:extLst>
              </p:cNvPr>
              <p:cNvSpPr/>
              <p:nvPr/>
            </p:nvSpPr>
            <p:spPr>
              <a:xfrm>
                <a:off x="5969998" y="430253"/>
                <a:ext cx="252000" cy="180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35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7" name="직사각형 16">
              <a:extLst>
                <a:ext uri="{FF2B5EF4-FFF2-40B4-BE49-F238E27FC236}">
                  <a16:creationId xmlns:a16="http://schemas.microsoft.com/office/drawing/2014/main" id="{B071631C-61C2-442F-AC0D-8D1DAC1153B8}"/>
                </a:ext>
              </a:extLst>
            </p:cNvPr>
            <p:cNvSpPr/>
            <p:nvPr/>
          </p:nvSpPr>
          <p:spPr>
            <a:xfrm>
              <a:off x="3136216" y="6645715"/>
              <a:ext cx="5919563" cy="45719"/>
            </a:xfrm>
            <a:prstGeom prst="rect">
              <a:avLst/>
            </a:prstGeom>
            <a:solidFill>
              <a:srgbClr val="4E5D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0">
                <a:solidFill>
                  <a:prstClr val="white"/>
                </a:solidFill>
              </a:endParaRPr>
            </a:p>
          </p:txBody>
        </p:sp>
      </p:grpSp>
      <p:sp>
        <p:nvSpPr>
          <p:cNvPr id="6" name="직사각형 5">
            <a:extLst>
              <a:ext uri="{FF2B5EF4-FFF2-40B4-BE49-F238E27FC236}">
                <a16:creationId xmlns:a16="http://schemas.microsoft.com/office/drawing/2014/main" id="{D56433FD-09E3-4E08-BFC0-E3CACB00E089}"/>
              </a:ext>
            </a:extLst>
          </p:cNvPr>
          <p:cNvSpPr/>
          <p:nvPr/>
        </p:nvSpPr>
        <p:spPr>
          <a:xfrm>
            <a:off x="1998216" y="1109980"/>
            <a:ext cx="665810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0">
              <a:lnSpc>
                <a:spcPct val="150000"/>
              </a:lnSpc>
              <a:defRPr/>
            </a:pPr>
            <a:r>
              <a:rPr lang="en-US" altLang="ko-KR" b="1" i="1" kern="0" dirty="0">
                <a:solidFill>
                  <a:srgbClr val="4E5D70"/>
                </a:solidFill>
                <a:latin typeface="맑은 고딕" panose="020B0503020000020004" pitchFamily="50" charset="-127"/>
              </a:rPr>
              <a:t>Q. </a:t>
            </a:r>
            <a:r>
              <a:rPr lang="ko-KR" altLang="en-US" b="1" i="1" kern="0" dirty="0">
                <a:solidFill>
                  <a:srgbClr val="4E5D70"/>
                </a:solidFill>
                <a:latin typeface="맑은 고딕" panose="020B0503020000020004" pitchFamily="50" charset="-127"/>
              </a:rPr>
              <a:t>타 인건비 지원사업 중복참여가 불가능하다고 되어 있는데</a:t>
            </a:r>
            <a:r>
              <a:rPr lang="en-US" altLang="ko-KR" b="1" i="1" kern="0" dirty="0">
                <a:solidFill>
                  <a:srgbClr val="4E5D70"/>
                </a:solidFill>
                <a:latin typeface="맑은 고딕" panose="020B0503020000020004" pitchFamily="50" charset="-127"/>
              </a:rPr>
              <a:t>, </a:t>
            </a:r>
            <a:br>
              <a:rPr lang="en-US" altLang="ko-KR" b="1" i="1" kern="0" dirty="0">
                <a:solidFill>
                  <a:srgbClr val="4E5D70"/>
                </a:solidFill>
                <a:latin typeface="맑은 고딕" panose="020B0503020000020004" pitchFamily="50" charset="-127"/>
              </a:rPr>
            </a:br>
            <a:r>
              <a:rPr lang="en-US" altLang="ko-KR" b="1" i="1" kern="0" dirty="0">
                <a:solidFill>
                  <a:srgbClr val="4E5D70"/>
                </a:solidFill>
                <a:latin typeface="맑은 고딕" panose="020B0503020000020004" pitchFamily="50" charset="-127"/>
              </a:rPr>
              <a:t>   </a:t>
            </a:r>
            <a:r>
              <a:rPr lang="ko-KR" altLang="en-US" b="1" i="1" kern="0" dirty="0">
                <a:solidFill>
                  <a:srgbClr val="4E5D70"/>
                </a:solidFill>
                <a:latin typeface="맑은 고딕" panose="020B0503020000020004" pitchFamily="50" charset="-127"/>
              </a:rPr>
              <a:t>그 기준이 어떻게 되나요</a:t>
            </a:r>
            <a:r>
              <a:rPr lang="en-US" altLang="ko-KR" b="1" i="1" kern="0" dirty="0">
                <a:solidFill>
                  <a:srgbClr val="4E5D70"/>
                </a:solidFill>
                <a:latin typeface="맑은 고딕" panose="020B0503020000020004" pitchFamily="50" charset="-127"/>
              </a:rPr>
              <a:t>?</a:t>
            </a: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10F60FBE-8233-4D35-B555-74AC1CC9B09D}"/>
              </a:ext>
            </a:extLst>
          </p:cNvPr>
          <p:cNvSpPr/>
          <p:nvPr/>
        </p:nvSpPr>
        <p:spPr>
          <a:xfrm>
            <a:off x="2374865" y="2030150"/>
            <a:ext cx="7442269" cy="2655200"/>
          </a:xfrm>
          <a:prstGeom prst="rect">
            <a:avLst/>
          </a:prstGeom>
          <a:noFill/>
          <a:ln w="6350">
            <a:solidFill>
              <a:srgbClr val="4E5D7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lnSpc>
                <a:spcPct val="150000"/>
              </a:lnSpc>
              <a:buFont typeface="+mj-lt"/>
              <a:buAutoNum type="alphaUcPeriod"/>
            </a:pPr>
            <a:r>
              <a:rPr lang="ko-KR" altLang="en-US" sz="1600" dirty="0">
                <a:solidFill>
                  <a:srgbClr val="4B465E"/>
                </a:solidFill>
              </a:rPr>
              <a:t>정부에서 고용창출을 목적으로 추진하는 일자리 지원사업으로</a:t>
            </a:r>
            <a:r>
              <a:rPr lang="en-US" altLang="ko-KR" sz="1600" dirty="0">
                <a:solidFill>
                  <a:srgbClr val="4B465E"/>
                </a:solidFill>
              </a:rPr>
              <a:t>, </a:t>
            </a:r>
            <a:br>
              <a:rPr lang="en-US" altLang="ko-KR" sz="1600" dirty="0">
                <a:solidFill>
                  <a:srgbClr val="4B465E"/>
                </a:solidFill>
              </a:rPr>
            </a:br>
            <a:r>
              <a:rPr lang="ko-KR" altLang="en-US" sz="1600" dirty="0">
                <a:solidFill>
                  <a:srgbClr val="4B465E"/>
                </a:solidFill>
              </a:rPr>
              <a:t>고용을 전제로 하여 인건비 지원이 포함된 정부재정사업을 말합니다</a:t>
            </a:r>
            <a:r>
              <a:rPr lang="en-US" altLang="ko-KR" sz="1600" dirty="0">
                <a:solidFill>
                  <a:srgbClr val="4B465E"/>
                </a:solidFill>
              </a:rPr>
              <a:t>.</a:t>
            </a:r>
          </a:p>
          <a:p>
            <a:pPr marL="342900" indent="-342900">
              <a:lnSpc>
                <a:spcPct val="150000"/>
              </a:lnSpc>
              <a:buFont typeface="+mj-lt"/>
              <a:buAutoNum type="alphaUcPeriod"/>
            </a:pPr>
            <a:r>
              <a:rPr lang="ko-KR" altLang="en-US" sz="1600" dirty="0">
                <a:solidFill>
                  <a:srgbClr val="4B465E"/>
                </a:solidFill>
              </a:rPr>
              <a:t>해당 내용은 기관이 아닌 신청자 본인이 직접 확인할 수 있습니다</a:t>
            </a:r>
            <a:r>
              <a:rPr lang="en-US" altLang="ko-KR" sz="1600" dirty="0">
                <a:solidFill>
                  <a:srgbClr val="4B465E"/>
                </a:solidFill>
              </a:rPr>
              <a:t>. </a:t>
            </a:r>
          </a:p>
          <a:p>
            <a:pPr marL="342900" indent="-342900">
              <a:lnSpc>
                <a:spcPct val="150000"/>
              </a:lnSpc>
              <a:buFont typeface="+mj-lt"/>
              <a:buAutoNum type="alphaUcPeriod"/>
            </a:pPr>
            <a:r>
              <a:rPr lang="ko-KR" altLang="en-US" sz="1600" dirty="0">
                <a:solidFill>
                  <a:srgbClr val="4B465E"/>
                </a:solidFill>
              </a:rPr>
              <a:t>과거에 참여 후 현재는 참여 종료된 사업은 해당되지 않습니다</a:t>
            </a:r>
            <a:r>
              <a:rPr lang="en-US" altLang="ko-KR" sz="1600" dirty="0">
                <a:solidFill>
                  <a:srgbClr val="4B465E"/>
                </a:solidFill>
              </a:rPr>
              <a:t>.</a:t>
            </a:r>
          </a:p>
          <a:p>
            <a:pPr>
              <a:lnSpc>
                <a:spcPct val="150000"/>
              </a:lnSpc>
            </a:pPr>
            <a:endParaRPr lang="en-US" altLang="ko-KR" sz="600" dirty="0">
              <a:solidFill>
                <a:srgbClr val="4B465E"/>
              </a:solidFill>
              <a:latin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200" dirty="0">
                <a:solidFill>
                  <a:srgbClr val="4B465E"/>
                </a:solidFill>
                <a:latin typeface="맑은 고딕" panose="020B0503020000020004" pitchFamily="50" charset="-127"/>
              </a:rPr>
              <a:t>※ </a:t>
            </a:r>
            <a:r>
              <a:rPr lang="ko-KR" altLang="en-US" sz="1200" dirty="0">
                <a:solidFill>
                  <a:srgbClr val="4B465E"/>
                </a:solidFill>
              </a:rPr>
              <a:t>확인 방법</a:t>
            </a:r>
            <a:r>
              <a:rPr lang="en-US" altLang="ko-KR" sz="1200" dirty="0">
                <a:solidFill>
                  <a:srgbClr val="4B465E"/>
                </a:solidFill>
              </a:rPr>
              <a:t>: </a:t>
            </a:r>
            <a:r>
              <a:rPr lang="ko-KR" altLang="en-US" sz="1200" dirty="0">
                <a:solidFill>
                  <a:srgbClr val="4B465E"/>
                </a:solidFill>
              </a:rPr>
              <a:t>고용</a:t>
            </a:r>
            <a:r>
              <a:rPr lang="en-US" altLang="ko-KR" sz="1200" dirty="0">
                <a:solidFill>
                  <a:srgbClr val="4B465E"/>
                </a:solidFill>
              </a:rPr>
              <a:t>24(</a:t>
            </a:r>
            <a:r>
              <a:rPr lang="en-US" altLang="ko-KR" sz="1200" dirty="0">
                <a:solidFill>
                  <a:srgbClr val="4B465E"/>
                </a:solidFill>
                <a:hlinkClick r:id="rId2"/>
              </a:rPr>
              <a:t>www.work24.go.kr</a:t>
            </a:r>
            <a:r>
              <a:rPr lang="en-US" altLang="ko-KR" sz="1200" dirty="0">
                <a:solidFill>
                  <a:srgbClr val="4B465E"/>
                </a:solidFill>
              </a:rPr>
              <a:t>) </a:t>
            </a:r>
            <a:r>
              <a:rPr lang="ko-KR" altLang="en-US" sz="1200" dirty="0">
                <a:solidFill>
                  <a:srgbClr val="4B465E"/>
                </a:solidFill>
              </a:rPr>
              <a:t>로그인 → </a:t>
            </a:r>
            <a:r>
              <a:rPr lang="ko-KR" altLang="en-US" sz="1200" dirty="0" err="1">
                <a:solidFill>
                  <a:srgbClr val="4B465E"/>
                </a:solidFill>
              </a:rPr>
              <a:t>마이페이지</a:t>
            </a:r>
            <a:r>
              <a:rPr lang="ko-KR" altLang="en-US" sz="1200" dirty="0">
                <a:solidFill>
                  <a:srgbClr val="4B465E"/>
                </a:solidFill>
              </a:rPr>
              <a:t> → 참여프로그램 관리 → 재정지원일자리사업</a:t>
            </a:r>
            <a:br>
              <a:rPr lang="en-US" altLang="ko-KR" sz="1200" dirty="0">
                <a:solidFill>
                  <a:srgbClr val="4B465E"/>
                </a:solidFill>
              </a:rPr>
            </a:br>
            <a:r>
              <a:rPr lang="en-US" altLang="ko-KR" sz="1200" dirty="0">
                <a:solidFill>
                  <a:srgbClr val="4B465E"/>
                </a:solidFill>
              </a:rPr>
              <a:t>    </a:t>
            </a:r>
            <a:r>
              <a:rPr lang="ko-KR" altLang="en-US" sz="1200" dirty="0">
                <a:solidFill>
                  <a:srgbClr val="4B465E"/>
                </a:solidFill>
              </a:rPr>
              <a:t> → 정부지원일자리 → 일자리 참여내역 조회</a:t>
            </a:r>
            <a:endParaRPr lang="en-US" altLang="ko-KR" sz="1200" dirty="0">
              <a:solidFill>
                <a:srgbClr val="4B465E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ko-KR" sz="1200" dirty="0">
                <a:solidFill>
                  <a:srgbClr val="4B465E"/>
                </a:solidFill>
                <a:latin typeface="맑은 고딕" panose="020B0503020000020004" pitchFamily="50" charset="-127"/>
              </a:rPr>
              <a:t>※</a:t>
            </a:r>
            <a:r>
              <a:rPr lang="ko-KR" altLang="en-US" sz="1200" dirty="0">
                <a:solidFill>
                  <a:srgbClr val="4B465E"/>
                </a:solidFill>
              </a:rPr>
              <a:t> 일자리 참여내역 조회 기간 설정 시</a:t>
            </a:r>
            <a:r>
              <a:rPr lang="en-US" altLang="ko-KR" sz="1200" dirty="0">
                <a:solidFill>
                  <a:srgbClr val="4B465E"/>
                </a:solidFill>
              </a:rPr>
              <a:t>, </a:t>
            </a:r>
            <a:r>
              <a:rPr lang="ko-KR" altLang="en-US" sz="1200" dirty="0">
                <a:solidFill>
                  <a:srgbClr val="4B465E"/>
                </a:solidFill>
              </a:rPr>
              <a:t>사업신청일자가 포함되도록 함</a:t>
            </a:r>
            <a:br>
              <a:rPr lang="ko-KR" altLang="en-US" sz="1200" dirty="0">
                <a:solidFill>
                  <a:srgbClr val="4B465E"/>
                </a:solidFill>
              </a:rPr>
            </a:br>
            <a:r>
              <a:rPr lang="en-US" altLang="ko-KR" sz="1200" dirty="0">
                <a:solidFill>
                  <a:srgbClr val="4B465E"/>
                </a:solidFill>
                <a:latin typeface="맑은 고딕" panose="020B0503020000020004" pitchFamily="50" charset="-127"/>
              </a:rPr>
              <a:t>※</a:t>
            </a:r>
            <a:r>
              <a:rPr lang="ko-KR" altLang="en-US" sz="1200" dirty="0">
                <a:solidFill>
                  <a:srgbClr val="4B465E"/>
                </a:solidFill>
              </a:rPr>
              <a:t> 단</a:t>
            </a:r>
            <a:r>
              <a:rPr lang="en-US" altLang="ko-KR" sz="1200" dirty="0">
                <a:solidFill>
                  <a:srgbClr val="4B465E"/>
                </a:solidFill>
              </a:rPr>
              <a:t>, </a:t>
            </a:r>
            <a:r>
              <a:rPr lang="ko-KR" altLang="en-US" sz="1200" dirty="0">
                <a:solidFill>
                  <a:srgbClr val="4B465E"/>
                </a:solidFill>
              </a:rPr>
              <a:t>교육훈련 참여 및 참여기간이 종료된 건은 중복에 해당하지 않음</a:t>
            </a:r>
            <a:endParaRPr lang="en-US" altLang="ko-KR" sz="1200" dirty="0">
              <a:solidFill>
                <a:srgbClr val="4B465E"/>
              </a:solidFill>
            </a:endParaRPr>
          </a:p>
        </p:txBody>
      </p:sp>
      <p:sp>
        <p:nvSpPr>
          <p:cNvPr id="14" name="제목 1">
            <a:extLst>
              <a:ext uri="{FF2B5EF4-FFF2-40B4-BE49-F238E27FC236}">
                <a16:creationId xmlns:a16="http://schemas.microsoft.com/office/drawing/2014/main" id="{FC8EBB53-0EC2-4BB4-94C1-06A9F147D4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74865" y="4994629"/>
            <a:ext cx="7442269" cy="753391"/>
          </a:xfrm>
        </p:spPr>
        <p:txBody>
          <a:bodyPr>
            <a:no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b="1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기타 사업 신청 시 궁금한 사항은 </a:t>
            </a:r>
            <a:r>
              <a:rPr lang="en-US" altLang="ko-KR" sz="1600" b="1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W</a:t>
            </a:r>
            <a:r>
              <a:rPr lang="ko-KR" altLang="en-US" sz="1600" b="1" dirty="0" err="1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브릿지의</a:t>
            </a:r>
            <a:r>
              <a:rPr lang="ko-KR" altLang="en-US" sz="1600" b="1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자주하는 질문 게시판 참조</a:t>
            </a:r>
            <a:br>
              <a:rPr lang="en-US" altLang="ko-KR" sz="1600" b="1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en-US" altLang="ko-KR" sz="1600" b="1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(W</a:t>
            </a:r>
            <a:r>
              <a:rPr lang="ko-KR" altLang="en-US" sz="1600" b="1" dirty="0" err="1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브릿지</a:t>
            </a:r>
            <a:r>
              <a:rPr lang="en-US" altLang="ko-KR" sz="1600" b="1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-</a:t>
            </a:r>
            <a:r>
              <a:rPr lang="ko-KR" altLang="en-US" sz="1600" b="1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일자리</a:t>
            </a:r>
            <a:r>
              <a:rPr lang="en-US" altLang="ko-KR" sz="1600" b="1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-</a:t>
            </a:r>
            <a:r>
              <a:rPr lang="ko-KR" altLang="en-US" sz="1600" b="1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경력복귀지원</a:t>
            </a:r>
            <a:r>
              <a:rPr lang="en-US" altLang="ko-KR" sz="1600" b="1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-</a:t>
            </a:r>
            <a:r>
              <a:rPr lang="ko-KR" altLang="en-US" sz="1600" b="1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자주하는 질문</a:t>
            </a:r>
            <a:r>
              <a:rPr lang="en-US" altLang="ko-KR" sz="1600" b="1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ko-KR" altLang="en-US" sz="1600" b="1" dirty="0">
              <a:solidFill>
                <a:srgbClr val="C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279269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9432" y="2385013"/>
            <a:ext cx="7303167" cy="766261"/>
          </a:xfrm>
          <a:prstGeom prst="rect">
            <a:avLst/>
          </a:prstGeom>
        </p:spPr>
      </p:pic>
      <p:sp>
        <p:nvSpPr>
          <p:cNvPr id="4" name="제목 1"/>
          <p:cNvSpPr>
            <a:spLocks noGrp="1"/>
          </p:cNvSpPr>
          <p:nvPr>
            <p:ph type="title"/>
          </p:nvPr>
        </p:nvSpPr>
        <p:spPr>
          <a:xfrm>
            <a:off x="1970814" y="3765909"/>
            <a:ext cx="8280400" cy="439737"/>
          </a:xfrm>
        </p:spPr>
        <p:txBody>
          <a:bodyPr>
            <a:noAutofit/>
          </a:bodyPr>
          <a:lstStyle/>
          <a:p>
            <a:pPr algn="ctr"/>
            <a:r>
              <a:rPr lang="ko-KR" altLang="en-US" sz="3200" dirty="0">
                <a:solidFill>
                  <a:srgbClr val="2E446B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감사합니다</a:t>
            </a:r>
            <a:r>
              <a:rPr lang="en-US" altLang="ko-KR" sz="3200" dirty="0">
                <a:solidFill>
                  <a:srgbClr val="2E446B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.</a:t>
            </a:r>
            <a:endParaRPr lang="ko-KR" altLang="en-US" sz="3200" dirty="0">
              <a:solidFill>
                <a:srgbClr val="2E446B"/>
              </a:solidFill>
              <a:latin typeface="한컴산뜻돋움" panose="02000000000000000000" pitchFamily="2" charset="-127"/>
              <a:ea typeface="한컴산뜻돋움" panose="020000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169119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:a16="http://schemas.microsoft.com/office/drawing/2014/main" id="{0546E572-061A-4F66-860A-EA1641AD3DE2}"/>
              </a:ext>
            </a:extLst>
          </p:cNvPr>
          <p:cNvSpPr/>
          <p:nvPr/>
        </p:nvSpPr>
        <p:spPr>
          <a:xfrm>
            <a:off x="0" y="0"/>
            <a:ext cx="12192000" cy="23960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61A4C0C-593F-49EA-A036-AAE8EB62D98B}"/>
              </a:ext>
            </a:extLst>
          </p:cNvPr>
          <p:cNvSpPr txBox="1"/>
          <p:nvPr/>
        </p:nvSpPr>
        <p:spPr>
          <a:xfrm>
            <a:off x="335280" y="1508763"/>
            <a:ext cx="123623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4400" b="1" spc="-300" dirty="0">
                <a:solidFill>
                  <a:prstClr val="white"/>
                </a:solidFill>
                <a:latin typeface="나눔스퀘어 ExtraBold"/>
                <a:ea typeface="+mj-ea"/>
              </a:rPr>
              <a:t>목차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4775390-ADD7-4C94-8805-D912724ABC3E}"/>
              </a:ext>
            </a:extLst>
          </p:cNvPr>
          <p:cNvSpPr txBox="1"/>
          <p:nvPr/>
        </p:nvSpPr>
        <p:spPr>
          <a:xfrm>
            <a:off x="619016" y="2775372"/>
            <a:ext cx="4812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000" b="1" dirty="0">
                <a:solidFill>
                  <a:srgbClr val="1E3252"/>
                </a:solidFill>
                <a:latin typeface="나눔스퀘어 ExtraBold"/>
                <a:ea typeface="+mj-ea"/>
              </a:rPr>
              <a:t>1</a:t>
            </a:r>
            <a:endParaRPr lang="ko-KR" altLang="en-US" sz="4000" b="1" dirty="0">
              <a:solidFill>
                <a:srgbClr val="1E3252"/>
              </a:solidFill>
              <a:latin typeface="나눔스퀘어 ExtraBold"/>
              <a:ea typeface="+mj-ea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4461C2D-7B54-4B3D-9449-360FD650556A}"/>
              </a:ext>
            </a:extLst>
          </p:cNvPr>
          <p:cNvSpPr txBox="1"/>
          <p:nvPr/>
        </p:nvSpPr>
        <p:spPr>
          <a:xfrm>
            <a:off x="1267770" y="2801898"/>
            <a:ext cx="58865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600" dirty="0">
                <a:solidFill>
                  <a:srgbClr val="1E3252"/>
                </a:solidFill>
                <a:latin typeface="나눔스퀘어 ExtraBold"/>
                <a:ea typeface="+mj-ea"/>
              </a:rPr>
              <a:t>2025</a:t>
            </a:r>
            <a:r>
              <a:rPr lang="ko-KR" altLang="en-US" sz="3600" dirty="0">
                <a:solidFill>
                  <a:srgbClr val="1E3252"/>
                </a:solidFill>
                <a:latin typeface="나눔스퀘어 ExtraBold"/>
                <a:ea typeface="+mj-ea"/>
              </a:rPr>
              <a:t>년 중점 추진사항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D33E10E-6802-4565-A9E8-5457EEEB6662}"/>
              </a:ext>
            </a:extLst>
          </p:cNvPr>
          <p:cNvSpPr txBox="1"/>
          <p:nvPr/>
        </p:nvSpPr>
        <p:spPr>
          <a:xfrm>
            <a:off x="619016" y="3766210"/>
            <a:ext cx="4812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000" b="1" dirty="0">
                <a:solidFill>
                  <a:srgbClr val="1E3252"/>
                </a:solidFill>
                <a:latin typeface="나눔스퀘어 ExtraBold"/>
                <a:ea typeface="+mj-ea"/>
              </a:rPr>
              <a:t>2</a:t>
            </a:r>
            <a:endParaRPr lang="ko-KR" altLang="en-US" sz="4000" b="1" dirty="0">
              <a:solidFill>
                <a:srgbClr val="1E3252"/>
              </a:solidFill>
              <a:latin typeface="나눔스퀘어 ExtraBold"/>
              <a:ea typeface="+mj-ea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FC73533-A9D9-4EEB-A800-80F0AD62009F}"/>
              </a:ext>
            </a:extLst>
          </p:cNvPr>
          <p:cNvSpPr txBox="1"/>
          <p:nvPr/>
        </p:nvSpPr>
        <p:spPr>
          <a:xfrm>
            <a:off x="1267770" y="3796987"/>
            <a:ext cx="21483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600" dirty="0">
                <a:solidFill>
                  <a:srgbClr val="1E3252"/>
                </a:solidFill>
                <a:latin typeface="나눔스퀘어 ExtraBold"/>
                <a:ea typeface="+mj-ea"/>
              </a:rPr>
              <a:t>지원</a:t>
            </a:r>
            <a:r>
              <a:rPr lang="ko-KR" altLang="en-US" sz="3200" spc="-150" dirty="0">
                <a:solidFill>
                  <a:srgbClr val="393939"/>
                </a:solidFill>
              </a:rPr>
              <a:t> </a:t>
            </a:r>
            <a:r>
              <a:rPr lang="ko-KR" altLang="en-US" sz="3600" dirty="0">
                <a:solidFill>
                  <a:srgbClr val="1E3252"/>
                </a:solidFill>
                <a:latin typeface="나눔스퀘어 ExtraBold"/>
                <a:ea typeface="+mj-ea"/>
              </a:rPr>
              <a:t>개요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CC6CD2E-3CC1-4835-B282-AE92CEFFFE97}"/>
              </a:ext>
            </a:extLst>
          </p:cNvPr>
          <p:cNvSpPr txBox="1"/>
          <p:nvPr/>
        </p:nvSpPr>
        <p:spPr>
          <a:xfrm>
            <a:off x="619016" y="4744309"/>
            <a:ext cx="4812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000" b="1" dirty="0">
                <a:solidFill>
                  <a:srgbClr val="1E3252"/>
                </a:solidFill>
                <a:latin typeface="나눔스퀘어 ExtraBold"/>
                <a:ea typeface="+mj-ea"/>
              </a:rPr>
              <a:t>3</a:t>
            </a:r>
            <a:endParaRPr lang="ko-KR" altLang="en-US" sz="4000" b="1" dirty="0">
              <a:solidFill>
                <a:srgbClr val="1E3252"/>
              </a:solidFill>
              <a:latin typeface="나눔스퀘어 ExtraBold"/>
              <a:ea typeface="+mj-ea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C245155-BF92-4471-AC62-A87A47A31390}"/>
              </a:ext>
            </a:extLst>
          </p:cNvPr>
          <p:cNvSpPr txBox="1"/>
          <p:nvPr/>
        </p:nvSpPr>
        <p:spPr>
          <a:xfrm>
            <a:off x="1267770" y="4775086"/>
            <a:ext cx="39020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600" dirty="0">
                <a:solidFill>
                  <a:srgbClr val="1E3252"/>
                </a:solidFill>
                <a:latin typeface="나눔스퀘어 ExtraBold"/>
                <a:ea typeface="+mj-ea"/>
              </a:rPr>
              <a:t>지원 대상 및 자격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CC6CD2E-3CC1-4835-B282-AE92CEFFFE97}"/>
              </a:ext>
            </a:extLst>
          </p:cNvPr>
          <p:cNvSpPr txBox="1"/>
          <p:nvPr/>
        </p:nvSpPr>
        <p:spPr>
          <a:xfrm>
            <a:off x="619016" y="5739398"/>
            <a:ext cx="4812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000" b="1" dirty="0">
                <a:solidFill>
                  <a:srgbClr val="1E3252"/>
                </a:solidFill>
                <a:latin typeface="나눔스퀘어 ExtraBold"/>
                <a:ea typeface="+mj-ea"/>
              </a:rPr>
              <a:t>4</a:t>
            </a:r>
            <a:endParaRPr lang="ko-KR" altLang="en-US" sz="4000" b="1" dirty="0">
              <a:solidFill>
                <a:srgbClr val="1E3252"/>
              </a:solidFill>
              <a:latin typeface="나눔스퀘어 ExtraBold"/>
              <a:ea typeface="+mj-ea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C245155-BF92-4471-AC62-A87A47A31390}"/>
              </a:ext>
            </a:extLst>
          </p:cNvPr>
          <p:cNvSpPr txBox="1"/>
          <p:nvPr/>
        </p:nvSpPr>
        <p:spPr>
          <a:xfrm>
            <a:off x="1267770" y="5770175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600" dirty="0">
                <a:solidFill>
                  <a:srgbClr val="1E3252"/>
                </a:solidFill>
                <a:latin typeface="나눔스퀘어 ExtraBold"/>
                <a:ea typeface="+mj-ea"/>
              </a:rPr>
              <a:t>신청방법</a:t>
            </a:r>
          </a:p>
        </p:txBody>
      </p:sp>
    </p:spTree>
    <p:extLst>
      <p:ext uri="{BB962C8B-B14F-4D97-AF65-F5344CB8AC3E}">
        <p14:creationId xmlns:p14="http://schemas.microsoft.com/office/powerpoint/2010/main" val="37543960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>
            <a:extLst>
              <a:ext uri="{FF2B5EF4-FFF2-40B4-BE49-F238E27FC236}">
                <a16:creationId xmlns:a16="http://schemas.microsoft.com/office/drawing/2014/main" id="{EAAE61D6-2E5A-40FA-9ED9-1B13E2DFDF58}"/>
              </a:ext>
            </a:extLst>
          </p:cNvPr>
          <p:cNvSpPr/>
          <p:nvPr/>
        </p:nvSpPr>
        <p:spPr>
          <a:xfrm>
            <a:off x="0" y="0"/>
            <a:ext cx="12192000" cy="1076960"/>
          </a:xfrm>
          <a:prstGeom prst="rect">
            <a:avLst/>
          </a:prstGeom>
          <a:solidFill>
            <a:srgbClr val="1E325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2716B25-0BD3-4346-A457-53FFC90ED576}"/>
              </a:ext>
            </a:extLst>
          </p:cNvPr>
          <p:cNvSpPr txBox="1"/>
          <p:nvPr/>
        </p:nvSpPr>
        <p:spPr>
          <a:xfrm>
            <a:off x="875104" y="237378"/>
            <a:ext cx="47596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altLang="ko-KR" sz="3600" dirty="0">
                <a:solidFill>
                  <a:prstClr val="white"/>
                </a:solidFill>
              </a:rPr>
              <a:t>2025</a:t>
            </a:r>
            <a:r>
              <a:rPr lang="ko-KR" altLang="en-US" sz="3600" dirty="0">
                <a:solidFill>
                  <a:prstClr val="white"/>
                </a:solidFill>
              </a:rPr>
              <a:t>년 중점 추진사항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CF6ADD3-60F5-4B45-83F3-8CE62163AFDC}"/>
              </a:ext>
            </a:extLst>
          </p:cNvPr>
          <p:cNvSpPr txBox="1"/>
          <p:nvPr/>
        </p:nvSpPr>
        <p:spPr>
          <a:xfrm>
            <a:off x="132080" y="252767"/>
            <a:ext cx="7430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altLang="ko-KR" sz="1400">
                <a:solidFill>
                  <a:prstClr val="white"/>
                </a:solidFill>
              </a:rPr>
              <a:t>Part 1, </a:t>
            </a:r>
            <a:endParaRPr lang="ko-KR" altLang="en-US" sz="1400" dirty="0">
              <a:solidFill>
                <a:prstClr val="white"/>
              </a:solidFill>
            </a:endParaRPr>
          </a:p>
        </p:txBody>
      </p:sp>
      <p:graphicFrame>
        <p:nvGraphicFramePr>
          <p:cNvPr id="14" name="표 13">
            <a:extLst>
              <a:ext uri="{FF2B5EF4-FFF2-40B4-BE49-F238E27FC236}">
                <a16:creationId xmlns:a16="http://schemas.microsoft.com/office/drawing/2014/main" id="{940A4140-46C4-4B11-8F9B-A427C857D3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5954683"/>
              </p:ext>
            </p:extLst>
          </p:nvPr>
        </p:nvGraphicFramePr>
        <p:xfrm>
          <a:off x="240080" y="1878243"/>
          <a:ext cx="11396134" cy="3466138"/>
        </p:xfrm>
        <a:graphic>
          <a:graphicData uri="http://schemas.openxmlformats.org/drawingml/2006/table">
            <a:tbl>
              <a:tblPr firstRow="1" bandRow="1"/>
              <a:tblGrid>
                <a:gridCol w="1799128">
                  <a:extLst>
                    <a:ext uri="{9D8B030D-6E8A-4147-A177-3AD203B41FA5}">
                      <a16:colId xmlns:a16="http://schemas.microsoft.com/office/drawing/2014/main" val="2748037351"/>
                    </a:ext>
                  </a:extLst>
                </a:gridCol>
                <a:gridCol w="4798503">
                  <a:extLst>
                    <a:ext uri="{9D8B030D-6E8A-4147-A177-3AD203B41FA5}">
                      <a16:colId xmlns:a16="http://schemas.microsoft.com/office/drawing/2014/main" val="820828031"/>
                    </a:ext>
                  </a:extLst>
                </a:gridCol>
                <a:gridCol w="4798503">
                  <a:extLst>
                    <a:ext uri="{9D8B030D-6E8A-4147-A177-3AD203B41FA5}">
                      <a16:colId xmlns:a16="http://schemas.microsoft.com/office/drawing/2014/main" val="1899111826"/>
                    </a:ext>
                  </a:extLst>
                </a:gridCol>
              </a:tblGrid>
              <a:tr h="516597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9pPr>
                    </a:lstStyle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2000" b="1" spc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구분</a:t>
                      </a:r>
                    </a:p>
                  </a:txBody>
                  <a:tcPr anchor="ctr">
                    <a:lnL>
                      <a:noFill/>
                    </a:lnL>
                    <a:lnR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28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9pPr>
                    </a:lstStyle>
                    <a:p>
                      <a:pPr marL="0" marR="0" lvl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000" b="1" spc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(</a:t>
                      </a:r>
                      <a:r>
                        <a:rPr lang="ko-KR" altLang="en-US" sz="2000" b="1" spc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트랙</a:t>
                      </a:r>
                      <a:r>
                        <a:rPr lang="en-US" altLang="ko-KR" sz="2000" b="1" spc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1)</a:t>
                      </a: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2000" b="1" spc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경력복귀 과제지원</a:t>
                      </a:r>
                      <a:endParaRPr lang="en-US" altLang="ko-KR" sz="2000" b="1" spc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28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9pPr>
                    </a:lstStyle>
                    <a:p>
                      <a:pPr marL="0" marR="0" lvl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000" b="1" spc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(</a:t>
                      </a:r>
                      <a:r>
                        <a:rPr lang="ko-KR" altLang="en-US" sz="2000" b="1" spc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트랙</a:t>
                      </a:r>
                      <a:r>
                        <a:rPr lang="en-US" altLang="ko-KR" sz="2000" b="1" spc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2)</a:t>
                      </a: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2000" b="1" spc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경력보유여성 재도약 지원</a:t>
                      </a:r>
                    </a:p>
                  </a:txBody>
                  <a:tcPr anchor="ctr">
                    <a:lnL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28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0703200"/>
                  </a:ext>
                </a:extLst>
              </a:tr>
              <a:tr h="875302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9pPr>
                    </a:lstStyle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2000" b="0" spc="0" dirty="0">
                          <a:solidFill>
                            <a:srgbClr val="40474D"/>
                          </a:solidFill>
                          <a:latin typeface="+mn-ea"/>
                          <a:ea typeface="+mn-ea"/>
                        </a:rPr>
                        <a:t>지원 조건</a:t>
                      </a:r>
                    </a:p>
                  </a:txBody>
                  <a:tcPr anchor="ctr">
                    <a:lnL>
                      <a:noFill/>
                    </a:lnL>
                    <a:lnR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9pPr>
                    </a:lstStyle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2000" b="0" spc="0" dirty="0">
                          <a:solidFill>
                            <a:srgbClr val="40474D"/>
                          </a:solidFill>
                          <a:latin typeface="+mn-ea"/>
                          <a:ea typeface="+mn-ea"/>
                        </a:rPr>
                        <a:t>경력이 단절된 여성과학기술인을</a:t>
                      </a:r>
                      <a:endParaRPr lang="en-US" altLang="ko-KR" sz="2000" b="0" spc="0" dirty="0">
                        <a:solidFill>
                          <a:srgbClr val="40474D"/>
                        </a:solidFill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2000" b="0" spc="0" dirty="0">
                          <a:solidFill>
                            <a:srgbClr val="40474D"/>
                          </a:solidFill>
                          <a:latin typeface="+mn-ea"/>
                          <a:ea typeface="+mn-ea"/>
                        </a:rPr>
                        <a:t>신규 채용 시 </a:t>
                      </a:r>
                    </a:p>
                  </a:txBody>
                  <a:tcPr anchor="ctr">
                    <a:lnL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9pPr>
                    </a:lstStyle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2000" b="0" spc="0" dirty="0">
                          <a:solidFill>
                            <a:srgbClr val="40474D"/>
                          </a:solidFill>
                          <a:latin typeface="+mn-ea"/>
                          <a:ea typeface="+mn-ea"/>
                        </a:rPr>
                        <a:t>경력이 단절된 여성과학기술인을</a:t>
                      </a:r>
                      <a:endParaRPr lang="en-US" altLang="ko-KR" sz="2000" b="0" spc="0" dirty="0">
                        <a:solidFill>
                          <a:srgbClr val="40474D"/>
                        </a:solidFill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2000" b="1" spc="0" dirty="0">
                          <a:solidFill>
                            <a:srgbClr val="40474D"/>
                          </a:solidFill>
                          <a:latin typeface="+mn-ea"/>
                          <a:ea typeface="+mn-ea"/>
                        </a:rPr>
                        <a:t>인턴 </a:t>
                      </a:r>
                      <a:r>
                        <a:rPr lang="en-US" altLang="ko-KR" sz="2000" b="1" spc="0" dirty="0">
                          <a:solidFill>
                            <a:srgbClr val="40474D"/>
                          </a:solidFill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sz="2000" b="1" spc="0" dirty="0">
                          <a:solidFill>
                            <a:srgbClr val="40474D"/>
                          </a:solidFill>
                          <a:latin typeface="+mn-ea"/>
                          <a:ea typeface="+mn-ea"/>
                        </a:rPr>
                        <a:t>개월 채용 후 일반직 전환 시</a:t>
                      </a:r>
                    </a:p>
                  </a:txBody>
                  <a:tcPr anchor="ctr">
                    <a:lnL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0200448"/>
                  </a:ext>
                </a:extLst>
              </a:tr>
              <a:tr h="875302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9pPr>
                    </a:lstStyle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2000" b="0" spc="0" dirty="0">
                          <a:solidFill>
                            <a:srgbClr val="40474D"/>
                          </a:solidFill>
                          <a:latin typeface="+mn-ea"/>
                          <a:ea typeface="+mn-ea"/>
                        </a:rPr>
                        <a:t>지원 규모</a:t>
                      </a:r>
                    </a:p>
                  </a:txBody>
                  <a:tcPr anchor="ctr">
                    <a:lnL>
                      <a:noFill/>
                    </a:lnL>
                    <a:lnR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9pPr>
                    </a:lstStyle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2000" b="0" spc="0" dirty="0">
                          <a:solidFill>
                            <a:srgbClr val="40474D"/>
                          </a:solidFill>
                          <a:latin typeface="+mn-ea"/>
                          <a:ea typeface="+mn-ea"/>
                        </a:rPr>
                        <a:t>신규과제 </a:t>
                      </a:r>
                      <a:r>
                        <a:rPr lang="en-US" altLang="ko-KR" sz="2000" b="0" spc="0" dirty="0">
                          <a:solidFill>
                            <a:srgbClr val="40474D"/>
                          </a:solidFill>
                          <a:latin typeface="+mn-ea"/>
                          <a:ea typeface="+mn-ea"/>
                        </a:rPr>
                        <a:t>00</a:t>
                      </a:r>
                      <a:r>
                        <a:rPr lang="ko-KR" altLang="en-US" sz="2000" b="0" spc="0" dirty="0">
                          <a:solidFill>
                            <a:srgbClr val="40474D"/>
                          </a:solidFill>
                          <a:latin typeface="+mn-ea"/>
                          <a:ea typeface="+mn-ea"/>
                        </a:rPr>
                        <a:t>건 내외</a:t>
                      </a:r>
                    </a:p>
                  </a:txBody>
                  <a:tcPr anchor="ctr">
                    <a:lnL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9pPr>
                    </a:lstStyle>
                    <a:p>
                      <a:pPr algn="ctr" latinLnBrk="1">
                        <a:lnSpc>
                          <a:spcPct val="130000"/>
                        </a:lnSpc>
                      </a:pPr>
                      <a:endParaRPr lang="ko-KR" altLang="en-US" sz="2000" b="0" spc="0" dirty="0">
                        <a:solidFill>
                          <a:srgbClr val="40474D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2358619"/>
                  </a:ext>
                </a:extLst>
              </a:tr>
              <a:tr h="875302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9pPr>
                    </a:lstStyle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2000" b="0" spc="0" dirty="0">
                          <a:solidFill>
                            <a:srgbClr val="40474D"/>
                          </a:solidFill>
                          <a:latin typeface="+mn-ea"/>
                          <a:ea typeface="+mn-ea"/>
                        </a:rPr>
                        <a:t>지원 인원</a:t>
                      </a:r>
                    </a:p>
                  </a:txBody>
                  <a:tcPr anchor="ctr">
                    <a:lnL>
                      <a:noFill/>
                    </a:lnL>
                    <a:lnR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9pPr>
                    </a:lstStyle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2000" b="0" spc="0" dirty="0">
                          <a:solidFill>
                            <a:srgbClr val="40474D"/>
                          </a:solidFill>
                          <a:latin typeface="+mn-ea"/>
                          <a:ea typeface="+mn-ea"/>
                        </a:rPr>
                        <a:t>활용책임자 </a:t>
                      </a:r>
                      <a:r>
                        <a:rPr lang="en-US" altLang="ko-KR" sz="2000" b="0" spc="0" dirty="0">
                          <a:solidFill>
                            <a:srgbClr val="40474D"/>
                          </a:solidFill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2000" b="0" spc="0" dirty="0">
                          <a:solidFill>
                            <a:srgbClr val="40474D"/>
                          </a:solidFill>
                          <a:latin typeface="+mn-ea"/>
                          <a:ea typeface="+mn-ea"/>
                        </a:rPr>
                        <a:t>인당 </a:t>
                      </a:r>
                      <a:r>
                        <a:rPr lang="en-US" altLang="ko-KR" sz="2000" b="0" spc="0" dirty="0">
                          <a:solidFill>
                            <a:srgbClr val="40474D"/>
                          </a:solidFill>
                          <a:latin typeface="+mn-ea"/>
                          <a:ea typeface="+mn-ea"/>
                        </a:rPr>
                        <a:t>2</a:t>
                      </a:r>
                      <a:r>
                        <a:rPr lang="ko-KR" altLang="en-US" sz="2000" b="0" spc="0" dirty="0">
                          <a:solidFill>
                            <a:srgbClr val="40474D"/>
                          </a:solidFill>
                          <a:latin typeface="+mn-ea"/>
                          <a:ea typeface="+mn-ea"/>
                        </a:rPr>
                        <a:t>명</a:t>
                      </a:r>
                    </a:p>
                  </a:txBody>
                  <a:tcPr anchor="ctr">
                    <a:lnL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9pPr>
                    </a:lstStyle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en-US" altLang="ko-KR" sz="2000" b="0" kern="1200" spc="0" dirty="0">
                          <a:solidFill>
                            <a:srgbClr val="40474D"/>
                          </a:solidFill>
                          <a:latin typeface="+mn-ea"/>
                          <a:ea typeface="나눔스퀘어 Light"/>
                          <a:cs typeface="+mn-cs"/>
                        </a:rPr>
                        <a:t>1</a:t>
                      </a:r>
                      <a:r>
                        <a:rPr lang="ko-KR" altLang="en-US" sz="2000" b="0" kern="1200" spc="0" dirty="0">
                          <a:solidFill>
                            <a:srgbClr val="40474D"/>
                          </a:solidFill>
                          <a:latin typeface="+mn-ea"/>
                          <a:ea typeface="나눔스퀘어 Light"/>
                          <a:cs typeface="+mn-cs"/>
                        </a:rPr>
                        <a:t>개 기업당 </a:t>
                      </a:r>
                      <a:r>
                        <a:rPr lang="en-US" altLang="ko-KR" sz="2000" b="0" kern="1200" spc="0" dirty="0">
                          <a:solidFill>
                            <a:srgbClr val="40474D"/>
                          </a:solidFill>
                          <a:latin typeface="+mn-ea"/>
                          <a:ea typeface="나눔스퀘어 Light"/>
                          <a:cs typeface="+mn-cs"/>
                        </a:rPr>
                        <a:t>1</a:t>
                      </a:r>
                      <a:r>
                        <a:rPr lang="ko-KR" altLang="en-US" sz="2000" b="0" kern="1200" spc="0" dirty="0">
                          <a:solidFill>
                            <a:srgbClr val="40474D"/>
                          </a:solidFill>
                          <a:latin typeface="+mn-ea"/>
                          <a:ea typeface="나눔스퀘어 Light"/>
                          <a:cs typeface="+mn-cs"/>
                        </a:rPr>
                        <a:t>명</a:t>
                      </a:r>
                    </a:p>
                  </a:txBody>
                  <a:tcPr anchor="ctr">
                    <a:lnL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0396960"/>
                  </a:ext>
                </a:extLst>
              </a:tr>
            </a:tbl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DC5BB3B0-7245-4608-899C-CF42BD1A2DF5}"/>
              </a:ext>
            </a:extLst>
          </p:cNvPr>
          <p:cNvSpPr txBox="1"/>
          <p:nvPr/>
        </p:nvSpPr>
        <p:spPr>
          <a:xfrm>
            <a:off x="393958" y="1293126"/>
            <a:ext cx="73388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b="1" dirty="0">
                <a:solidFill>
                  <a:srgbClr val="393939"/>
                </a:solidFill>
                <a:ea typeface="나눔스퀘어 Light"/>
              </a:rPr>
              <a:t>지원 분야를</a:t>
            </a:r>
            <a:r>
              <a:rPr lang="ko-KR" altLang="en-US" sz="2800" b="1" dirty="0">
                <a:solidFill>
                  <a:srgbClr val="393939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트랙</a:t>
            </a:r>
            <a:r>
              <a:rPr lang="en-US" altLang="ko-KR" sz="2800" b="1" dirty="0">
                <a:solidFill>
                  <a:srgbClr val="393939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</a:t>
            </a:r>
            <a:r>
              <a:rPr lang="ko-KR" altLang="en-US" sz="2800" b="1" dirty="0">
                <a:solidFill>
                  <a:srgbClr val="393939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과 트랙</a:t>
            </a:r>
            <a:r>
              <a:rPr lang="en-US" altLang="ko-KR" sz="2800" b="1" dirty="0">
                <a:solidFill>
                  <a:srgbClr val="393939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</a:t>
            </a:r>
            <a:r>
              <a:rPr lang="ko-KR" altLang="en-US" sz="2800" b="1" dirty="0">
                <a:solidFill>
                  <a:srgbClr val="393939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로 나누어서 지원</a:t>
            </a:r>
            <a:endParaRPr lang="ko-KR" altLang="en-US" sz="2800" b="1" dirty="0">
              <a:solidFill>
                <a:srgbClr val="393939"/>
              </a:solidFill>
              <a:ea typeface="나눔스퀘어 Light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A3A3331E-2206-4D05-BE35-D0C95BDD475C}"/>
              </a:ext>
            </a:extLst>
          </p:cNvPr>
          <p:cNvSpPr/>
          <p:nvPr/>
        </p:nvSpPr>
        <p:spPr>
          <a:xfrm>
            <a:off x="132080" y="1320736"/>
            <a:ext cx="108000" cy="468000"/>
          </a:xfrm>
          <a:prstGeom prst="rect">
            <a:avLst/>
          </a:prstGeom>
          <a:solidFill>
            <a:srgbClr val="1E325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나눔스퀘어 Light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497C898-796E-43D3-A985-95194B1304B5}"/>
              </a:ext>
            </a:extLst>
          </p:cNvPr>
          <p:cNvSpPr txBox="1"/>
          <p:nvPr/>
        </p:nvSpPr>
        <p:spPr>
          <a:xfrm>
            <a:off x="503592" y="5443996"/>
            <a:ext cx="7680308" cy="10567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※ 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트랙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과 트랙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2 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중복 지원 불가</a:t>
            </a:r>
            <a:endParaRPr lang="en-US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20000"/>
              </a:lnSpc>
            </a:pPr>
            <a:r>
              <a:rPr lang="en-US" altLang="ko-KR" dirty="0">
                <a:latin typeface="맑은 고딕" panose="020B0503020000020004" pitchFamily="50" charset="-127"/>
              </a:rPr>
              <a:t>※ </a:t>
            </a:r>
            <a:r>
              <a:rPr lang="ko-KR" altLang="en-US" dirty="0">
                <a:latin typeface="맑은 고딕" panose="020B0503020000020004" pitchFamily="50" charset="-127"/>
              </a:rPr>
              <a:t>트랙</a:t>
            </a:r>
            <a:r>
              <a:rPr lang="en-US" altLang="ko-KR" dirty="0">
                <a:latin typeface="맑은 고딕" panose="020B0503020000020004" pitchFamily="50" charset="-127"/>
              </a:rPr>
              <a:t>2. </a:t>
            </a:r>
            <a:r>
              <a:rPr lang="ko-KR" altLang="en-US" dirty="0">
                <a:latin typeface="맑은 고딕" panose="020B0503020000020004" pitchFamily="50" charset="-127"/>
              </a:rPr>
              <a:t>경력보유여성 재도약 지원 신청대상 중 선정되지 않은 경우</a:t>
            </a:r>
            <a:br>
              <a:rPr lang="en-US" altLang="ko-KR" dirty="0">
                <a:latin typeface="맑은 고딕" panose="020B0503020000020004" pitchFamily="50" charset="-127"/>
              </a:rPr>
            </a:br>
            <a:r>
              <a:rPr lang="ko-KR" altLang="en-US" dirty="0">
                <a:latin typeface="맑은 고딕" panose="020B0503020000020004" pitchFamily="50" charset="-127"/>
              </a:rPr>
              <a:t>   트랙</a:t>
            </a:r>
            <a:r>
              <a:rPr lang="en-US" altLang="ko-KR" dirty="0">
                <a:latin typeface="맑은 고딕" panose="020B0503020000020004" pitchFamily="50" charset="-127"/>
              </a:rPr>
              <a:t>1. </a:t>
            </a:r>
            <a:r>
              <a:rPr lang="ko-KR" altLang="en-US" dirty="0">
                <a:latin typeface="맑은 고딕" panose="020B0503020000020004" pitchFamily="50" charset="-127"/>
              </a:rPr>
              <a:t>경력복귀 과제지원 후보군으로 활용</a:t>
            </a:r>
            <a:r>
              <a:rPr lang="en-US" altLang="ko-KR" dirty="0">
                <a:latin typeface="맑은 고딕" panose="020B0503020000020004" pitchFamily="50" charset="-127"/>
              </a:rPr>
              <a:t>(</a:t>
            </a:r>
            <a:r>
              <a:rPr lang="ko-KR" altLang="en-US" dirty="0">
                <a:latin typeface="맑은 고딕" panose="020B0503020000020004" pitchFamily="50" charset="-127"/>
              </a:rPr>
              <a:t>지원 조건은 트랙</a:t>
            </a:r>
            <a:r>
              <a:rPr lang="en-US" altLang="ko-KR" dirty="0">
                <a:latin typeface="맑은 고딕" panose="020B0503020000020004" pitchFamily="50" charset="-127"/>
              </a:rPr>
              <a:t>1</a:t>
            </a:r>
            <a:r>
              <a:rPr lang="ko-KR" altLang="en-US" dirty="0">
                <a:latin typeface="맑은 고딕" panose="020B0503020000020004" pitchFamily="50" charset="-127"/>
              </a:rPr>
              <a:t>과 동일</a:t>
            </a:r>
            <a:r>
              <a:rPr lang="en-US" altLang="ko-KR" dirty="0">
                <a:latin typeface="맑은 고딕" panose="020B0503020000020004" pitchFamily="50" charset="-127"/>
              </a:rPr>
              <a:t>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40828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>
            <a:extLst>
              <a:ext uri="{FF2B5EF4-FFF2-40B4-BE49-F238E27FC236}">
                <a16:creationId xmlns:a16="http://schemas.microsoft.com/office/drawing/2014/main" id="{EAAE61D6-2E5A-40FA-9ED9-1B13E2DFDF58}"/>
              </a:ext>
            </a:extLst>
          </p:cNvPr>
          <p:cNvSpPr/>
          <p:nvPr/>
        </p:nvSpPr>
        <p:spPr>
          <a:xfrm>
            <a:off x="0" y="0"/>
            <a:ext cx="12192000" cy="1076960"/>
          </a:xfrm>
          <a:prstGeom prst="rect">
            <a:avLst/>
          </a:prstGeom>
          <a:solidFill>
            <a:srgbClr val="1E325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2716B25-0BD3-4346-A457-53FFC90ED576}"/>
              </a:ext>
            </a:extLst>
          </p:cNvPr>
          <p:cNvSpPr txBox="1"/>
          <p:nvPr/>
        </p:nvSpPr>
        <p:spPr>
          <a:xfrm>
            <a:off x="875104" y="237378"/>
            <a:ext cx="67473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altLang="ko-KR" sz="3600" dirty="0">
                <a:solidFill>
                  <a:prstClr val="white"/>
                </a:solidFill>
              </a:rPr>
              <a:t>[</a:t>
            </a:r>
            <a:r>
              <a:rPr lang="ko-KR" altLang="en-US" sz="3600" dirty="0">
                <a:solidFill>
                  <a:prstClr val="white"/>
                </a:solidFill>
              </a:rPr>
              <a:t>트랙</a:t>
            </a:r>
            <a:r>
              <a:rPr lang="en-US" altLang="ko-KR" sz="3600" dirty="0">
                <a:solidFill>
                  <a:prstClr val="white"/>
                </a:solidFill>
              </a:rPr>
              <a:t>1] </a:t>
            </a:r>
            <a:r>
              <a:rPr lang="ko-KR" altLang="en-US" sz="3600" dirty="0">
                <a:solidFill>
                  <a:prstClr val="white"/>
                </a:solidFill>
              </a:rPr>
              <a:t>경력복귀 과제지원 개요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CF6ADD3-60F5-4B45-83F3-8CE62163AFDC}"/>
              </a:ext>
            </a:extLst>
          </p:cNvPr>
          <p:cNvSpPr txBox="1"/>
          <p:nvPr/>
        </p:nvSpPr>
        <p:spPr>
          <a:xfrm>
            <a:off x="132080" y="252767"/>
            <a:ext cx="7707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altLang="ko-KR" sz="1400" dirty="0">
                <a:solidFill>
                  <a:prstClr val="white"/>
                </a:solidFill>
              </a:rPr>
              <a:t>Part 2, </a:t>
            </a:r>
            <a:endParaRPr lang="ko-KR" altLang="en-US" sz="1400" dirty="0">
              <a:solidFill>
                <a:prstClr val="white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C5BB3B0-7245-4608-899C-CF42BD1A2DF5}"/>
              </a:ext>
            </a:extLst>
          </p:cNvPr>
          <p:cNvSpPr txBox="1"/>
          <p:nvPr/>
        </p:nvSpPr>
        <p:spPr>
          <a:xfrm>
            <a:off x="393958" y="1293126"/>
            <a:ext cx="17219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b="1" dirty="0">
                <a:solidFill>
                  <a:srgbClr val="393939"/>
                </a:solidFill>
                <a:ea typeface="나눔스퀘어 Light"/>
              </a:rPr>
              <a:t>지원 규모</a:t>
            </a: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A3A3331E-2206-4D05-BE35-D0C95BDD475C}"/>
              </a:ext>
            </a:extLst>
          </p:cNvPr>
          <p:cNvSpPr/>
          <p:nvPr/>
        </p:nvSpPr>
        <p:spPr>
          <a:xfrm>
            <a:off x="132080" y="1320736"/>
            <a:ext cx="108000" cy="468000"/>
          </a:xfrm>
          <a:prstGeom prst="rect">
            <a:avLst/>
          </a:prstGeom>
          <a:solidFill>
            <a:srgbClr val="1E325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나눔스퀘어 Light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0080" y="1727535"/>
            <a:ext cx="7431843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2000" dirty="0"/>
              <a:t>활용책임자 </a:t>
            </a:r>
            <a:r>
              <a:rPr lang="en-US" altLang="ko-KR" sz="2000" dirty="0"/>
              <a:t>1</a:t>
            </a:r>
            <a:r>
              <a:rPr lang="ko-KR" altLang="en-US" sz="2000" dirty="0"/>
              <a:t>인당 인력 </a:t>
            </a:r>
            <a:r>
              <a:rPr lang="en-US" altLang="ko-KR" sz="2000" dirty="0"/>
              <a:t>2</a:t>
            </a:r>
            <a:r>
              <a:rPr lang="ko-KR" altLang="en-US" sz="2000" dirty="0"/>
              <a:t>명까지 지원 가능</a:t>
            </a:r>
            <a:endParaRPr lang="en-US" altLang="ko-KR" sz="2000" dirty="0"/>
          </a:p>
          <a:p>
            <a:r>
              <a:rPr lang="en-US" altLang="ko-KR" sz="1600" dirty="0"/>
              <a:t>  ※ </a:t>
            </a:r>
            <a:r>
              <a:rPr lang="ko-KR" altLang="en-US" sz="1600" dirty="0"/>
              <a:t>활용책임자</a:t>
            </a:r>
            <a:r>
              <a:rPr lang="en-US" altLang="ko-KR" sz="1600" dirty="0"/>
              <a:t> : </a:t>
            </a:r>
            <a:r>
              <a:rPr lang="ko-KR" altLang="en-US" sz="1600" dirty="0"/>
              <a:t>여성과학기술인의 연구</a:t>
            </a:r>
            <a:r>
              <a:rPr lang="en-US" altLang="ko-KR" sz="1600" dirty="0"/>
              <a:t>, </a:t>
            </a:r>
            <a:r>
              <a:rPr lang="ko-KR" altLang="en-US" sz="1600" dirty="0"/>
              <a:t>조직적응 등을 지도</a:t>
            </a:r>
            <a:r>
              <a:rPr lang="en-US" altLang="ko-KR" sz="1600" dirty="0"/>
              <a:t>, </a:t>
            </a:r>
            <a:r>
              <a:rPr lang="ko-KR" altLang="en-US" sz="1600" dirty="0"/>
              <a:t>관리하는 책임자</a:t>
            </a:r>
            <a:endParaRPr lang="en-US" altLang="ko-KR" sz="16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C5BB3B0-7245-4608-899C-CF42BD1A2DF5}"/>
              </a:ext>
            </a:extLst>
          </p:cNvPr>
          <p:cNvSpPr txBox="1"/>
          <p:nvPr/>
        </p:nvSpPr>
        <p:spPr>
          <a:xfrm>
            <a:off x="393958" y="2860930"/>
            <a:ext cx="17219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b="1" dirty="0">
                <a:solidFill>
                  <a:srgbClr val="393939"/>
                </a:solidFill>
                <a:ea typeface="나눔스퀘어 Light"/>
              </a:rPr>
              <a:t>지원 기간</a:t>
            </a: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A3A3331E-2206-4D05-BE35-D0C95BDD475C}"/>
              </a:ext>
            </a:extLst>
          </p:cNvPr>
          <p:cNvSpPr/>
          <p:nvPr/>
        </p:nvSpPr>
        <p:spPr>
          <a:xfrm>
            <a:off x="132080" y="2888540"/>
            <a:ext cx="108000" cy="468000"/>
          </a:xfrm>
          <a:prstGeom prst="rect">
            <a:avLst/>
          </a:prstGeom>
          <a:solidFill>
            <a:srgbClr val="1E325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나눔스퀘어 Light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40080" y="3318635"/>
            <a:ext cx="5375189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2000" dirty="0"/>
              <a:t>최대 </a:t>
            </a:r>
            <a:r>
              <a:rPr lang="en-US" altLang="ko-KR" sz="2000" b="1" dirty="0"/>
              <a:t>3</a:t>
            </a:r>
            <a:r>
              <a:rPr lang="ko-KR" altLang="en-US" sz="2000" b="1" dirty="0"/>
              <a:t>년</a:t>
            </a:r>
            <a:endParaRPr lang="en-US" altLang="ko-KR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2000" b="1" dirty="0"/>
              <a:t>(1</a:t>
            </a:r>
            <a:r>
              <a:rPr lang="ko-KR" altLang="en-US" sz="2000" b="1" dirty="0"/>
              <a:t>차년</a:t>
            </a:r>
            <a:r>
              <a:rPr lang="en-US" altLang="ko-KR" sz="2000" b="1" dirty="0"/>
              <a:t>) 2025.10.01.~2026.09.30.(12</a:t>
            </a:r>
            <a:r>
              <a:rPr lang="ko-KR" altLang="en-US" sz="2000" b="1" dirty="0"/>
              <a:t>개월</a:t>
            </a:r>
            <a:r>
              <a:rPr lang="en-US" altLang="ko-KR" sz="2000" b="1" dirty="0"/>
              <a:t>)</a:t>
            </a:r>
            <a:endParaRPr lang="ko-KR" altLang="en-US" sz="2000" b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C5BB3B0-7245-4608-899C-CF42BD1A2DF5}"/>
              </a:ext>
            </a:extLst>
          </p:cNvPr>
          <p:cNvSpPr txBox="1"/>
          <p:nvPr/>
        </p:nvSpPr>
        <p:spPr>
          <a:xfrm>
            <a:off x="393958" y="4347252"/>
            <a:ext cx="17219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b="1" dirty="0">
                <a:solidFill>
                  <a:srgbClr val="393939"/>
                </a:solidFill>
                <a:ea typeface="나눔스퀘어 Light"/>
              </a:rPr>
              <a:t>지원 금액</a:t>
            </a: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A3A3331E-2206-4D05-BE35-D0C95BDD475C}"/>
              </a:ext>
            </a:extLst>
          </p:cNvPr>
          <p:cNvSpPr/>
          <p:nvPr/>
        </p:nvSpPr>
        <p:spPr>
          <a:xfrm>
            <a:off x="132080" y="4374862"/>
            <a:ext cx="108000" cy="468000"/>
          </a:xfrm>
          <a:prstGeom prst="rect">
            <a:avLst/>
          </a:prstGeom>
          <a:solidFill>
            <a:srgbClr val="1E325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나눔스퀘어 Light"/>
              <a:cs typeface="+mn-cs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40080" y="4890487"/>
            <a:ext cx="11418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2000" dirty="0"/>
              <a:t>인건비는 소속기관 지급기준을 따르되</a:t>
            </a:r>
            <a:r>
              <a:rPr lang="en-US" altLang="ko-KR" sz="2000" dirty="0"/>
              <a:t>, </a:t>
            </a:r>
            <a:r>
              <a:rPr lang="ko-KR" altLang="en-US" sz="2000" dirty="0"/>
              <a:t>기준연봉 이상의 금액 지급</a:t>
            </a:r>
            <a:endParaRPr lang="ko-KR" altLang="en-US" sz="2000" b="1" dirty="0"/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0236582"/>
              </p:ext>
            </p:extLst>
          </p:nvPr>
        </p:nvGraphicFramePr>
        <p:xfrm>
          <a:off x="6115049" y="5377058"/>
          <a:ext cx="5867400" cy="1292163"/>
        </p:xfrm>
        <a:graphic>
          <a:graphicData uri="http://schemas.openxmlformats.org/drawingml/2006/table">
            <a:tbl>
              <a:tblPr firstRow="1" bandRow="1"/>
              <a:tblGrid>
                <a:gridCol w="13569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434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670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66466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9pPr>
                    </a:lstStyle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1400" b="1" spc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구분</a:t>
                      </a:r>
                    </a:p>
                  </a:txBody>
                  <a:tcPr anchor="ctr">
                    <a:lnL>
                      <a:noFill/>
                    </a:lnL>
                    <a:lnR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28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9pPr>
                    </a:lstStyle>
                    <a:p>
                      <a:pPr marL="0" marR="0" lvl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b="1" spc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학</a:t>
                      </a:r>
                      <a:r>
                        <a:rPr lang="en-US" altLang="ko-KR" sz="1400" b="1" spc="0" dirty="0"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·</a:t>
                      </a:r>
                      <a:r>
                        <a:rPr lang="ko-KR" altLang="en-US" sz="1400" b="1" spc="0" dirty="0"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석사</a:t>
                      </a:r>
                      <a:endParaRPr lang="ko-KR" altLang="en-US" sz="1400" b="1" spc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28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9pPr>
                    </a:lstStyle>
                    <a:p>
                      <a:pPr marL="0" marR="0" lvl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b="1" spc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박사</a:t>
                      </a:r>
                    </a:p>
                  </a:txBody>
                  <a:tcPr anchor="ctr">
                    <a:lnL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28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2964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9pPr>
                    </a:lstStyle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1400" spc="0" dirty="0">
                          <a:solidFill>
                            <a:srgbClr val="40474D"/>
                          </a:solidFill>
                          <a:latin typeface="+mn-ea"/>
                          <a:ea typeface="+mn-ea"/>
                        </a:rPr>
                        <a:t>정부지원금</a:t>
                      </a:r>
                    </a:p>
                  </a:txBody>
                  <a:tcPr anchor="ctr">
                    <a:lnL>
                      <a:noFill/>
                    </a:lnL>
                    <a:lnR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9pPr>
                    </a:lstStyle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1400" spc="0" dirty="0">
                          <a:solidFill>
                            <a:srgbClr val="40474D"/>
                          </a:solidFill>
                          <a:latin typeface="+mn-ea"/>
                          <a:ea typeface="+mn-ea"/>
                        </a:rPr>
                        <a:t>최대 </a:t>
                      </a:r>
                      <a:r>
                        <a:rPr lang="en-US" altLang="ko-KR" sz="1400" b="1" spc="0" dirty="0">
                          <a:solidFill>
                            <a:srgbClr val="40474D"/>
                          </a:solidFill>
                          <a:latin typeface="+mn-ea"/>
                          <a:ea typeface="+mn-ea"/>
                        </a:rPr>
                        <a:t>2,100</a:t>
                      </a:r>
                      <a:r>
                        <a:rPr lang="ko-KR" altLang="en-US" sz="1400" b="1" spc="0" dirty="0">
                          <a:solidFill>
                            <a:srgbClr val="40474D"/>
                          </a:solidFill>
                          <a:latin typeface="+mn-ea"/>
                          <a:ea typeface="+mn-ea"/>
                        </a:rPr>
                        <a:t>만원</a:t>
                      </a:r>
                      <a:r>
                        <a:rPr lang="en-US" altLang="ko-KR" sz="1400" spc="0" dirty="0">
                          <a:solidFill>
                            <a:srgbClr val="40474D"/>
                          </a:solidFill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1400" spc="0" dirty="0">
                          <a:solidFill>
                            <a:srgbClr val="40474D"/>
                          </a:solidFill>
                          <a:latin typeface="+mn-ea"/>
                          <a:ea typeface="+mn-ea"/>
                        </a:rPr>
                        <a:t>연</a:t>
                      </a:r>
                      <a:endParaRPr lang="en-US" altLang="ko-KR" sz="1400" spc="0" dirty="0">
                        <a:solidFill>
                          <a:srgbClr val="40474D"/>
                        </a:solidFill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en-US" altLang="ko-KR" sz="1400" spc="0" dirty="0">
                          <a:solidFill>
                            <a:srgbClr val="40474D"/>
                          </a:solidFill>
                          <a:latin typeface="+mn-ea"/>
                          <a:ea typeface="+mn-ea"/>
                        </a:rPr>
                        <a:t>(175</a:t>
                      </a:r>
                      <a:r>
                        <a:rPr lang="ko-KR" altLang="en-US" sz="1400" spc="0" dirty="0">
                          <a:solidFill>
                            <a:srgbClr val="40474D"/>
                          </a:solidFill>
                          <a:latin typeface="+mn-ea"/>
                          <a:ea typeface="+mn-ea"/>
                        </a:rPr>
                        <a:t>만원</a:t>
                      </a:r>
                      <a:r>
                        <a:rPr lang="en-US" altLang="ko-KR" sz="1400" spc="0" dirty="0">
                          <a:solidFill>
                            <a:srgbClr val="40474D"/>
                          </a:solidFill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1400" spc="0" dirty="0">
                          <a:solidFill>
                            <a:srgbClr val="40474D"/>
                          </a:solidFill>
                          <a:latin typeface="+mn-ea"/>
                          <a:ea typeface="+mn-ea"/>
                        </a:rPr>
                        <a:t>월</a:t>
                      </a:r>
                      <a:r>
                        <a:rPr lang="en-US" altLang="ko-KR" sz="1400" spc="0" dirty="0">
                          <a:solidFill>
                            <a:srgbClr val="40474D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400" spc="0" dirty="0">
                        <a:solidFill>
                          <a:srgbClr val="40474D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9pPr>
                    </a:lstStyle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1400" spc="0" dirty="0">
                          <a:solidFill>
                            <a:srgbClr val="40474D"/>
                          </a:solidFill>
                          <a:latin typeface="+mn-ea"/>
                          <a:ea typeface="+mn-ea"/>
                        </a:rPr>
                        <a:t>최대 </a:t>
                      </a:r>
                      <a:r>
                        <a:rPr lang="en-US" altLang="ko-KR" sz="1400" b="1" spc="0" dirty="0">
                          <a:solidFill>
                            <a:srgbClr val="40474D"/>
                          </a:solidFill>
                          <a:latin typeface="+mn-ea"/>
                          <a:ea typeface="+mn-ea"/>
                        </a:rPr>
                        <a:t>2,300</a:t>
                      </a:r>
                      <a:r>
                        <a:rPr lang="ko-KR" altLang="en-US" sz="1400" b="1" spc="0" dirty="0">
                          <a:solidFill>
                            <a:srgbClr val="40474D"/>
                          </a:solidFill>
                          <a:latin typeface="+mn-ea"/>
                          <a:ea typeface="+mn-ea"/>
                        </a:rPr>
                        <a:t>만원</a:t>
                      </a:r>
                      <a:r>
                        <a:rPr lang="en-US" altLang="ko-KR" sz="1400" spc="0" dirty="0">
                          <a:solidFill>
                            <a:srgbClr val="40474D"/>
                          </a:solidFill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1400" spc="0" dirty="0">
                          <a:solidFill>
                            <a:srgbClr val="40474D"/>
                          </a:solidFill>
                          <a:latin typeface="+mn-ea"/>
                          <a:ea typeface="+mn-ea"/>
                        </a:rPr>
                        <a:t>연</a:t>
                      </a:r>
                      <a:endParaRPr lang="en-US" altLang="ko-KR" sz="1400" spc="0" dirty="0">
                        <a:solidFill>
                          <a:srgbClr val="40474D"/>
                        </a:solidFill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en-US" altLang="ko-KR" sz="1400" spc="0" dirty="0">
                          <a:solidFill>
                            <a:srgbClr val="40474D"/>
                          </a:solidFill>
                          <a:latin typeface="+mn-ea"/>
                          <a:ea typeface="+mn-ea"/>
                        </a:rPr>
                        <a:t>(191.6</a:t>
                      </a:r>
                      <a:r>
                        <a:rPr lang="ko-KR" altLang="en-US" sz="1400" spc="0" dirty="0">
                          <a:solidFill>
                            <a:srgbClr val="40474D"/>
                          </a:solidFill>
                          <a:latin typeface="+mn-ea"/>
                          <a:ea typeface="+mn-ea"/>
                        </a:rPr>
                        <a:t>만원</a:t>
                      </a:r>
                      <a:r>
                        <a:rPr lang="en-US" altLang="ko-KR" sz="1400" spc="0" dirty="0">
                          <a:solidFill>
                            <a:srgbClr val="40474D"/>
                          </a:solidFill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1400" spc="0" dirty="0">
                          <a:solidFill>
                            <a:srgbClr val="40474D"/>
                          </a:solidFill>
                          <a:latin typeface="+mn-ea"/>
                          <a:ea typeface="+mn-ea"/>
                        </a:rPr>
                        <a:t>월</a:t>
                      </a:r>
                      <a:r>
                        <a:rPr lang="en-US" altLang="ko-KR" sz="1400" spc="0" dirty="0">
                          <a:solidFill>
                            <a:srgbClr val="40474D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400" spc="0" dirty="0">
                        <a:solidFill>
                          <a:srgbClr val="40474D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1277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9pPr>
                    </a:lstStyle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1400" spc="0" dirty="0">
                          <a:solidFill>
                            <a:srgbClr val="40474D"/>
                          </a:solidFill>
                          <a:latin typeface="+mn-ea"/>
                          <a:ea typeface="+mn-ea"/>
                        </a:rPr>
                        <a:t>기준연봉</a:t>
                      </a:r>
                    </a:p>
                  </a:txBody>
                  <a:tcPr anchor="ctr">
                    <a:lnL>
                      <a:noFill/>
                    </a:lnL>
                    <a:lnR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9pPr>
                    </a:lstStyle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en-US" altLang="ko-KR" sz="1400" b="1" spc="0" dirty="0">
                          <a:solidFill>
                            <a:srgbClr val="40474D"/>
                          </a:solidFill>
                          <a:latin typeface="+mn-ea"/>
                          <a:ea typeface="+mn-ea"/>
                        </a:rPr>
                        <a:t>3,000</a:t>
                      </a:r>
                      <a:r>
                        <a:rPr lang="ko-KR" altLang="en-US" sz="1400" b="1" spc="0" dirty="0">
                          <a:solidFill>
                            <a:srgbClr val="40474D"/>
                          </a:solidFill>
                          <a:latin typeface="+mn-ea"/>
                          <a:ea typeface="+mn-ea"/>
                        </a:rPr>
                        <a:t>만원</a:t>
                      </a:r>
                      <a:r>
                        <a:rPr lang="en-US" altLang="ko-KR" sz="1400" b="1" spc="0" dirty="0">
                          <a:solidFill>
                            <a:srgbClr val="40474D"/>
                          </a:solidFill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1400" b="1" spc="0" dirty="0">
                          <a:solidFill>
                            <a:srgbClr val="40474D"/>
                          </a:solidFill>
                          <a:latin typeface="+mn-ea"/>
                          <a:ea typeface="+mn-ea"/>
                        </a:rPr>
                        <a:t>연</a:t>
                      </a:r>
                    </a:p>
                  </a:txBody>
                  <a:tcPr anchor="ctr">
                    <a:lnL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9pPr>
                    </a:lstStyle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en-US" altLang="ko-KR" sz="1400" b="1" spc="0" dirty="0">
                          <a:solidFill>
                            <a:srgbClr val="40474D"/>
                          </a:solidFill>
                          <a:latin typeface="+mn-ea"/>
                          <a:ea typeface="+mn-ea"/>
                        </a:rPr>
                        <a:t>3,300</a:t>
                      </a:r>
                      <a:r>
                        <a:rPr lang="ko-KR" altLang="en-US" sz="1400" b="1" spc="0" dirty="0">
                          <a:solidFill>
                            <a:srgbClr val="40474D"/>
                          </a:solidFill>
                          <a:latin typeface="+mn-ea"/>
                          <a:ea typeface="+mn-ea"/>
                        </a:rPr>
                        <a:t>만원</a:t>
                      </a:r>
                      <a:r>
                        <a:rPr lang="en-US" altLang="ko-KR" sz="1400" b="1" spc="0" dirty="0">
                          <a:solidFill>
                            <a:srgbClr val="40474D"/>
                          </a:solidFill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1400" b="1" spc="0" dirty="0">
                          <a:solidFill>
                            <a:srgbClr val="40474D"/>
                          </a:solidFill>
                          <a:latin typeface="+mn-ea"/>
                          <a:ea typeface="+mn-ea"/>
                        </a:rPr>
                        <a:t>연</a:t>
                      </a:r>
                    </a:p>
                  </a:txBody>
                  <a:tcPr anchor="ctr">
                    <a:lnL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240080" y="5355231"/>
            <a:ext cx="57511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2000" dirty="0"/>
              <a:t>정부지원금 </a:t>
            </a:r>
            <a:r>
              <a:rPr lang="en-US" altLang="ko-KR" sz="2000" dirty="0"/>
              <a:t>5% </a:t>
            </a:r>
            <a:r>
              <a:rPr lang="ko-KR" altLang="en-US" sz="2000" dirty="0"/>
              <a:t>이상 연구활동비로 필수 사용</a:t>
            </a:r>
            <a:endParaRPr lang="ko-KR" altLang="en-US" sz="20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240080" y="5819975"/>
            <a:ext cx="57511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2000" dirty="0" err="1"/>
              <a:t>시간선택제</a:t>
            </a:r>
            <a:r>
              <a:rPr lang="ko-KR" altLang="en-US" sz="2000" dirty="0"/>
              <a:t> 채용 가능 </a:t>
            </a:r>
            <a:r>
              <a:rPr lang="en-US" altLang="ko-KR" sz="2000" dirty="0"/>
              <a:t>(</a:t>
            </a:r>
            <a:r>
              <a:rPr lang="ko-KR" altLang="en-US" sz="2000" dirty="0"/>
              <a:t>공고문 참고</a:t>
            </a:r>
            <a:r>
              <a:rPr lang="en-US" altLang="ko-KR" sz="2000" dirty="0"/>
              <a:t>1)</a:t>
            </a:r>
            <a:endParaRPr lang="ko-KR" altLang="en-US" sz="20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BE355CC-E83D-4F50-AFED-025F77CC07EB}"/>
              </a:ext>
            </a:extLst>
          </p:cNvPr>
          <p:cNvSpPr txBox="1"/>
          <p:nvPr/>
        </p:nvSpPr>
        <p:spPr>
          <a:xfrm>
            <a:off x="1890766" y="3464081"/>
            <a:ext cx="61852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/>
              <a:t>※ 12</a:t>
            </a:r>
            <a:r>
              <a:rPr lang="ko-KR" altLang="en-US" sz="1600" dirty="0"/>
              <a:t>개월 단위로 연차평가 실시</a:t>
            </a:r>
            <a:r>
              <a:rPr lang="en-US" altLang="ko-KR" sz="1600" dirty="0"/>
              <a:t>, </a:t>
            </a:r>
            <a:r>
              <a:rPr lang="ko-KR" altLang="en-US" sz="1600" dirty="0"/>
              <a:t>계속 지원여부 평가</a:t>
            </a:r>
            <a:endParaRPr lang="en-US" altLang="ko-KR" sz="1600" dirty="0"/>
          </a:p>
        </p:txBody>
      </p:sp>
    </p:spTree>
    <p:extLst>
      <p:ext uri="{BB962C8B-B14F-4D97-AF65-F5344CB8AC3E}">
        <p14:creationId xmlns:p14="http://schemas.microsoft.com/office/powerpoint/2010/main" val="14313467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>
            <a:extLst>
              <a:ext uri="{FF2B5EF4-FFF2-40B4-BE49-F238E27FC236}">
                <a16:creationId xmlns:a16="http://schemas.microsoft.com/office/drawing/2014/main" id="{EAAE61D6-2E5A-40FA-9ED9-1B13E2DFDF58}"/>
              </a:ext>
            </a:extLst>
          </p:cNvPr>
          <p:cNvSpPr/>
          <p:nvPr/>
        </p:nvSpPr>
        <p:spPr>
          <a:xfrm>
            <a:off x="0" y="0"/>
            <a:ext cx="12192000" cy="1076960"/>
          </a:xfrm>
          <a:prstGeom prst="rect">
            <a:avLst/>
          </a:prstGeom>
          <a:solidFill>
            <a:srgbClr val="1E325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2716B25-0BD3-4346-A457-53FFC90ED576}"/>
              </a:ext>
            </a:extLst>
          </p:cNvPr>
          <p:cNvSpPr txBox="1"/>
          <p:nvPr/>
        </p:nvSpPr>
        <p:spPr>
          <a:xfrm>
            <a:off x="875104" y="237378"/>
            <a:ext cx="67473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altLang="ko-KR" sz="3600" dirty="0">
                <a:solidFill>
                  <a:prstClr val="white"/>
                </a:solidFill>
              </a:rPr>
              <a:t>[</a:t>
            </a:r>
            <a:r>
              <a:rPr lang="ko-KR" altLang="en-US" sz="3600" dirty="0">
                <a:solidFill>
                  <a:prstClr val="white"/>
                </a:solidFill>
              </a:rPr>
              <a:t>트랙</a:t>
            </a:r>
            <a:r>
              <a:rPr lang="en-US" altLang="ko-KR" sz="3600" dirty="0">
                <a:solidFill>
                  <a:prstClr val="white"/>
                </a:solidFill>
              </a:rPr>
              <a:t>1] </a:t>
            </a:r>
            <a:r>
              <a:rPr lang="ko-KR" altLang="en-US" sz="3600" dirty="0">
                <a:solidFill>
                  <a:prstClr val="white"/>
                </a:solidFill>
              </a:rPr>
              <a:t>경력복귀 과제지원 개요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CF6ADD3-60F5-4B45-83F3-8CE62163AFDC}"/>
              </a:ext>
            </a:extLst>
          </p:cNvPr>
          <p:cNvSpPr txBox="1"/>
          <p:nvPr/>
        </p:nvSpPr>
        <p:spPr>
          <a:xfrm>
            <a:off x="132080" y="252767"/>
            <a:ext cx="7707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altLang="ko-KR" sz="1400" dirty="0">
                <a:solidFill>
                  <a:prstClr val="white"/>
                </a:solidFill>
              </a:rPr>
              <a:t>Part 3, </a:t>
            </a:r>
            <a:endParaRPr lang="ko-KR" altLang="en-US" sz="1400" dirty="0">
              <a:solidFill>
                <a:prstClr val="white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C5BB3B0-7245-4608-899C-CF42BD1A2DF5}"/>
              </a:ext>
            </a:extLst>
          </p:cNvPr>
          <p:cNvSpPr txBox="1"/>
          <p:nvPr/>
        </p:nvSpPr>
        <p:spPr>
          <a:xfrm>
            <a:off x="393958" y="1293126"/>
            <a:ext cx="17219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b="1" dirty="0">
                <a:solidFill>
                  <a:srgbClr val="393939"/>
                </a:solidFill>
                <a:ea typeface="나눔스퀘어 Light"/>
              </a:rPr>
              <a:t>참여 기관</a:t>
            </a: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A3A3331E-2206-4D05-BE35-D0C95BDD475C}"/>
              </a:ext>
            </a:extLst>
          </p:cNvPr>
          <p:cNvSpPr/>
          <p:nvPr/>
        </p:nvSpPr>
        <p:spPr>
          <a:xfrm>
            <a:off x="132080" y="1320736"/>
            <a:ext cx="108000" cy="468000"/>
          </a:xfrm>
          <a:prstGeom prst="rect">
            <a:avLst/>
          </a:prstGeom>
          <a:solidFill>
            <a:srgbClr val="1E325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나눔스퀘어 Light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40080" y="1935389"/>
            <a:ext cx="83599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2000" dirty="0"/>
              <a:t>경력단절 </a:t>
            </a:r>
            <a:r>
              <a:rPr lang="ko-KR" altLang="en-US" sz="2000" dirty="0" err="1"/>
              <a:t>여성과학기술인을</a:t>
            </a:r>
            <a:r>
              <a:rPr lang="ko-KR" altLang="en-US" sz="2000" dirty="0"/>
              <a:t> 활용하고자 하는 과학기술분야 연구기관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C5BB3B0-7245-4608-899C-CF42BD1A2DF5}"/>
              </a:ext>
            </a:extLst>
          </p:cNvPr>
          <p:cNvSpPr txBox="1"/>
          <p:nvPr/>
        </p:nvSpPr>
        <p:spPr>
          <a:xfrm>
            <a:off x="393958" y="2540267"/>
            <a:ext cx="17219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b="1" dirty="0">
                <a:solidFill>
                  <a:srgbClr val="393939"/>
                </a:solidFill>
                <a:ea typeface="나눔스퀘어 Light"/>
              </a:rPr>
              <a:t>참여 인력</a:t>
            </a: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A3A3331E-2206-4D05-BE35-D0C95BDD475C}"/>
              </a:ext>
            </a:extLst>
          </p:cNvPr>
          <p:cNvSpPr/>
          <p:nvPr/>
        </p:nvSpPr>
        <p:spPr>
          <a:xfrm>
            <a:off x="132080" y="2567877"/>
            <a:ext cx="108000" cy="468000"/>
          </a:xfrm>
          <a:prstGeom prst="rect">
            <a:avLst/>
          </a:prstGeom>
          <a:solidFill>
            <a:srgbClr val="1E325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나눔스퀘어 Light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40080" y="3182530"/>
            <a:ext cx="84289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2000" dirty="0"/>
              <a:t>이공계 학사 이상 학위 취득자로</a:t>
            </a:r>
            <a:r>
              <a:rPr lang="en-US" altLang="ko-KR" sz="2000" dirty="0"/>
              <a:t>, </a:t>
            </a:r>
            <a:r>
              <a:rPr lang="ko-KR" altLang="en-US" sz="2000" dirty="0"/>
              <a:t>사업신청일 기준 </a:t>
            </a:r>
            <a:r>
              <a:rPr lang="ko-KR" altLang="en-US" sz="2000" b="1" u="sng" dirty="0"/>
              <a:t>고용보험 </a:t>
            </a:r>
            <a:r>
              <a:rPr lang="ko-KR" altLang="en-US" sz="2000" b="1" u="sng" dirty="0" err="1"/>
              <a:t>미가입자</a:t>
            </a:r>
            <a:endParaRPr lang="ko-KR" altLang="en-US" sz="2000" b="1" u="sng" dirty="0"/>
          </a:p>
        </p:txBody>
      </p:sp>
      <p:sp>
        <p:nvSpPr>
          <p:cNvPr id="31" name="TextBox 30"/>
          <p:cNvSpPr txBox="1"/>
          <p:nvPr/>
        </p:nvSpPr>
        <p:spPr>
          <a:xfrm>
            <a:off x="593951" y="3623336"/>
            <a:ext cx="111503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/>
              <a:t>※ </a:t>
            </a:r>
            <a:r>
              <a:rPr lang="ko-KR" altLang="en-US" sz="1600" dirty="0"/>
              <a:t>계약기간 </a:t>
            </a:r>
            <a:r>
              <a:rPr lang="en-US" altLang="ko-KR" sz="1600" dirty="0"/>
              <a:t>1</a:t>
            </a:r>
            <a:r>
              <a:rPr lang="ko-KR" altLang="en-US" sz="1600" dirty="0"/>
              <a:t>년 이하의 인턴</a:t>
            </a:r>
            <a:r>
              <a:rPr lang="en-US" altLang="ko-KR" sz="1600" dirty="0"/>
              <a:t>, </a:t>
            </a:r>
            <a:r>
              <a:rPr lang="ko-KR" altLang="en-US" sz="1600" dirty="0"/>
              <a:t>계약직</a:t>
            </a:r>
            <a:r>
              <a:rPr lang="en-US" altLang="ko-KR" sz="1600" dirty="0"/>
              <a:t>, </a:t>
            </a:r>
            <a:r>
              <a:rPr lang="ko-KR" altLang="en-US" sz="1600" dirty="0"/>
              <a:t>시간제 근로자로 고용보험에 가입된 경우에도 신청 가능</a:t>
            </a:r>
            <a:r>
              <a:rPr lang="en-US" altLang="ko-KR" sz="1600" dirty="0"/>
              <a:t>(</a:t>
            </a:r>
            <a:r>
              <a:rPr lang="ko-KR" altLang="en-US" sz="1600" dirty="0"/>
              <a:t>관련 증빙 제출 필수</a:t>
            </a:r>
            <a:r>
              <a:rPr lang="en-US" altLang="ko-KR" sz="1600" dirty="0"/>
              <a:t>)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93951" y="3990465"/>
            <a:ext cx="111503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/>
              <a:t>※ </a:t>
            </a:r>
            <a:r>
              <a:rPr lang="ko-KR" altLang="en-US" sz="1600" dirty="0"/>
              <a:t>이공계 학사</a:t>
            </a:r>
            <a:r>
              <a:rPr lang="en-US" altLang="ko-KR" sz="1600" dirty="0"/>
              <a:t>(</a:t>
            </a:r>
            <a:r>
              <a:rPr lang="ko-KR" altLang="en-US" sz="1600" dirty="0"/>
              <a:t>전문학사 포함</a:t>
            </a:r>
            <a:r>
              <a:rPr lang="en-US" altLang="ko-KR" sz="1600" dirty="0"/>
              <a:t>) </a:t>
            </a:r>
            <a:r>
              <a:rPr lang="ko-KR" altLang="en-US" sz="1600" dirty="0"/>
              <a:t>또는 비이공계 </a:t>
            </a:r>
            <a:r>
              <a:rPr lang="ko-KR" altLang="en-US" sz="1600" dirty="0" err="1"/>
              <a:t>학・석・박사의</a:t>
            </a:r>
            <a:r>
              <a:rPr lang="ko-KR" altLang="en-US" sz="1600" dirty="0"/>
              <a:t> 경우 과학기술 관련 분야 업무경력 </a:t>
            </a:r>
            <a:r>
              <a:rPr lang="en-US" altLang="ko-KR" sz="1600" dirty="0"/>
              <a:t>6</a:t>
            </a:r>
            <a:r>
              <a:rPr lang="ko-KR" altLang="en-US" sz="1600" dirty="0"/>
              <a:t>개월 이상 보유 필요</a:t>
            </a:r>
            <a:br>
              <a:rPr lang="en-US" altLang="ko-KR" sz="1600" dirty="0"/>
            </a:br>
            <a:r>
              <a:rPr lang="en-US" altLang="ko-KR" sz="1600" dirty="0"/>
              <a:t>   (</a:t>
            </a:r>
            <a:r>
              <a:rPr lang="ko-KR" altLang="en-US" sz="1600" dirty="0"/>
              <a:t>관련 증빙 필수</a:t>
            </a:r>
            <a:r>
              <a:rPr lang="en-US" altLang="ko-KR" sz="1600" dirty="0"/>
              <a:t>)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40080" y="4747539"/>
            <a:ext cx="114088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2000" b="1" dirty="0"/>
              <a:t>재도전 특별지원 </a:t>
            </a:r>
            <a:r>
              <a:rPr lang="en-US" altLang="ko-KR" sz="2000" dirty="0"/>
              <a:t>: </a:t>
            </a:r>
            <a:r>
              <a:rPr lang="ko-KR" altLang="en-US" sz="2000" dirty="0"/>
              <a:t>기존 참여인력 중 부득이한 사유로 중단한 경우</a:t>
            </a:r>
            <a:r>
              <a:rPr lang="en-US" altLang="ko-KR" sz="2000" dirty="0"/>
              <a:t>, </a:t>
            </a:r>
            <a:r>
              <a:rPr lang="ko-KR" altLang="en-US" sz="2000" b="1" dirty="0"/>
              <a:t>잔여기간에 대하여 신규지원</a:t>
            </a:r>
            <a:endParaRPr lang="ko-KR" altLang="en-US" sz="2000" b="1" u="sng" dirty="0"/>
          </a:p>
        </p:txBody>
      </p:sp>
      <p:sp>
        <p:nvSpPr>
          <p:cNvPr id="34" name="TextBox 33"/>
          <p:cNvSpPr txBox="1"/>
          <p:nvPr/>
        </p:nvSpPr>
        <p:spPr>
          <a:xfrm>
            <a:off x="593951" y="5176946"/>
            <a:ext cx="111503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/>
              <a:t>※ </a:t>
            </a:r>
            <a:r>
              <a:rPr lang="ko-KR" altLang="en-US" sz="1600" dirty="0"/>
              <a:t>계속 지원 탈락 또는 사업참여제한 조치를 받지 않은 경우에 한함</a:t>
            </a:r>
            <a:endParaRPr lang="en-US" altLang="ko-KR" sz="1600" dirty="0"/>
          </a:p>
        </p:txBody>
      </p:sp>
      <p:sp>
        <p:nvSpPr>
          <p:cNvPr id="35" name="TextBox 34"/>
          <p:cNvSpPr txBox="1"/>
          <p:nvPr/>
        </p:nvSpPr>
        <p:spPr>
          <a:xfrm>
            <a:off x="593951" y="5544075"/>
            <a:ext cx="111503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/>
              <a:t>※ </a:t>
            </a:r>
            <a:r>
              <a:rPr lang="ko-KR" altLang="en-US" sz="1600" dirty="0"/>
              <a:t>잔여기간 최소 </a:t>
            </a:r>
            <a:r>
              <a:rPr lang="en-US" altLang="ko-KR" sz="1600" b="1" u="sng" dirty="0"/>
              <a:t>6</a:t>
            </a:r>
            <a:r>
              <a:rPr lang="ko-KR" altLang="en-US" sz="1600" b="1" u="sng" dirty="0"/>
              <a:t>개월 이상</a:t>
            </a:r>
            <a:r>
              <a:rPr lang="ko-KR" altLang="en-US" sz="1600" dirty="0"/>
              <a:t>인 경우 지원 가능</a:t>
            </a:r>
            <a:endParaRPr lang="en-US" altLang="ko-KR" sz="1600" dirty="0"/>
          </a:p>
        </p:txBody>
      </p:sp>
      <p:sp>
        <p:nvSpPr>
          <p:cNvPr id="36" name="TextBox 35"/>
          <p:cNvSpPr txBox="1"/>
          <p:nvPr/>
        </p:nvSpPr>
        <p:spPr>
          <a:xfrm>
            <a:off x="213459" y="6006078"/>
            <a:ext cx="83503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2000" dirty="0"/>
              <a:t>참여인력은 </a:t>
            </a:r>
            <a:r>
              <a:rPr lang="ko-KR" altLang="en-US" sz="2000" b="1" dirty="0"/>
              <a:t>연구직</a:t>
            </a:r>
            <a:r>
              <a:rPr lang="en-US" altLang="ko-KR" sz="2000" b="1" dirty="0"/>
              <a:t>, </a:t>
            </a:r>
            <a:r>
              <a:rPr lang="ko-KR" altLang="en-US" sz="2000" b="1" dirty="0"/>
              <a:t>기술직 </a:t>
            </a:r>
            <a:r>
              <a:rPr lang="ko-KR" altLang="en-US" sz="2000" dirty="0"/>
              <a:t>등으로 채용되어 연구개발 관련 업무수행</a:t>
            </a:r>
            <a:endParaRPr lang="ko-KR" altLang="en-US" sz="2000" b="1" u="sng" dirty="0"/>
          </a:p>
        </p:txBody>
      </p:sp>
    </p:spTree>
    <p:extLst>
      <p:ext uri="{BB962C8B-B14F-4D97-AF65-F5344CB8AC3E}">
        <p14:creationId xmlns:p14="http://schemas.microsoft.com/office/powerpoint/2010/main" val="33552339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>
            <a:extLst>
              <a:ext uri="{FF2B5EF4-FFF2-40B4-BE49-F238E27FC236}">
                <a16:creationId xmlns:a16="http://schemas.microsoft.com/office/drawing/2014/main" id="{EAAE61D6-2E5A-40FA-9ED9-1B13E2DFDF58}"/>
              </a:ext>
            </a:extLst>
          </p:cNvPr>
          <p:cNvSpPr/>
          <p:nvPr/>
        </p:nvSpPr>
        <p:spPr>
          <a:xfrm>
            <a:off x="0" y="0"/>
            <a:ext cx="12192000" cy="1076960"/>
          </a:xfrm>
          <a:prstGeom prst="rect">
            <a:avLst/>
          </a:prstGeom>
          <a:solidFill>
            <a:srgbClr val="1E325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2716B25-0BD3-4346-A457-53FFC90ED576}"/>
              </a:ext>
            </a:extLst>
          </p:cNvPr>
          <p:cNvSpPr txBox="1"/>
          <p:nvPr/>
        </p:nvSpPr>
        <p:spPr>
          <a:xfrm>
            <a:off x="875104" y="237378"/>
            <a:ext cx="72090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[</a:t>
            </a:r>
            <a:r>
              <a:rPr kumimoji="0" lang="ko-KR" alt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트랙</a:t>
            </a:r>
            <a:r>
              <a:rPr kumimoji="0" lang="en-US" altLang="ko-KR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2] </a:t>
            </a:r>
            <a:r>
              <a:rPr kumimoji="0" lang="ko-KR" alt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경력보유여성 재도약 지원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CF6ADD3-60F5-4B45-83F3-8CE62163AFDC}"/>
              </a:ext>
            </a:extLst>
          </p:cNvPr>
          <p:cNvSpPr txBox="1"/>
          <p:nvPr/>
        </p:nvSpPr>
        <p:spPr>
          <a:xfrm>
            <a:off x="132080" y="252767"/>
            <a:ext cx="7707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en-US" altLang="ko-KR" sz="1400" dirty="0">
                <a:solidFill>
                  <a:prstClr val="white"/>
                </a:solidFill>
              </a:rPr>
              <a:t>Part 3, </a:t>
            </a:r>
            <a:endParaRPr lang="ko-KR" altLang="en-US" sz="1400" dirty="0">
              <a:solidFill>
                <a:prstClr val="white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C5BB3B0-7245-4608-899C-CF42BD1A2DF5}"/>
              </a:ext>
            </a:extLst>
          </p:cNvPr>
          <p:cNvSpPr txBox="1"/>
          <p:nvPr/>
        </p:nvSpPr>
        <p:spPr>
          <a:xfrm>
            <a:off x="393958" y="1293126"/>
            <a:ext cx="17219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393939"/>
                </a:solidFill>
                <a:effectLst/>
                <a:uLnTx/>
                <a:uFillTx/>
                <a:latin typeface="맑은 고딕" panose="020F0502020204030204"/>
                <a:ea typeface="나눔스퀘어 Light"/>
                <a:cs typeface="+mn-cs"/>
              </a:rPr>
              <a:t>지원 규모</a:t>
            </a: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A3A3331E-2206-4D05-BE35-D0C95BDD475C}"/>
              </a:ext>
            </a:extLst>
          </p:cNvPr>
          <p:cNvSpPr/>
          <p:nvPr/>
        </p:nvSpPr>
        <p:spPr>
          <a:xfrm>
            <a:off x="132080" y="1320736"/>
            <a:ext cx="108000" cy="468000"/>
          </a:xfrm>
          <a:prstGeom prst="rect">
            <a:avLst/>
          </a:prstGeom>
          <a:solidFill>
            <a:srgbClr val="1E325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나눔스퀘어 Light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40080" y="1935389"/>
            <a:ext cx="35012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2000" dirty="0">
                <a:solidFill>
                  <a:prstClr val="black"/>
                </a:solidFill>
              </a:rPr>
              <a:t>1</a:t>
            </a:r>
            <a:r>
              <a:rPr lang="ko-KR" altLang="en-US" sz="2000" dirty="0">
                <a:solidFill>
                  <a:prstClr val="black"/>
                </a:solidFill>
              </a:rPr>
              <a:t>개 기업당 </a:t>
            </a:r>
            <a:r>
              <a:rPr lang="en-US" altLang="ko-KR" sz="2000" dirty="0">
                <a:solidFill>
                  <a:prstClr val="black"/>
                </a:solidFill>
              </a:rPr>
              <a:t>1</a:t>
            </a:r>
            <a:r>
              <a:rPr lang="ko-KR" altLang="en-US" sz="2000" dirty="0">
                <a:solidFill>
                  <a:prstClr val="black"/>
                </a:solidFill>
              </a:rPr>
              <a:t>명 지원 가능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C5BB3B0-7245-4608-899C-CF42BD1A2DF5}"/>
              </a:ext>
            </a:extLst>
          </p:cNvPr>
          <p:cNvSpPr txBox="1"/>
          <p:nvPr/>
        </p:nvSpPr>
        <p:spPr>
          <a:xfrm>
            <a:off x="393958" y="2584093"/>
            <a:ext cx="17219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393939"/>
                </a:solidFill>
                <a:effectLst/>
                <a:uLnTx/>
                <a:uFillTx/>
                <a:latin typeface="맑은 고딕" panose="020F0502020204030204"/>
                <a:ea typeface="나눔스퀘어 Light"/>
                <a:cs typeface="+mn-cs"/>
              </a:rPr>
              <a:t>지원 기간</a:t>
            </a: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A3A3331E-2206-4D05-BE35-D0C95BDD475C}"/>
              </a:ext>
            </a:extLst>
          </p:cNvPr>
          <p:cNvSpPr/>
          <p:nvPr/>
        </p:nvSpPr>
        <p:spPr>
          <a:xfrm>
            <a:off x="132080" y="2611703"/>
            <a:ext cx="108000" cy="468000"/>
          </a:xfrm>
          <a:prstGeom prst="rect">
            <a:avLst/>
          </a:prstGeom>
          <a:solidFill>
            <a:srgbClr val="1E325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나눔스퀘어 Light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40080" y="3108910"/>
            <a:ext cx="7678705" cy="7945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kumimoji="0" lang="ko-KR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최대 </a:t>
            </a:r>
            <a:r>
              <a:rPr kumimoji="0" lang="en-US" altLang="ko-K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3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년     </a:t>
            </a:r>
            <a:r>
              <a:rPr lang="en-US" altLang="ko-KR" sz="1600" dirty="0">
                <a:solidFill>
                  <a:prstClr val="black"/>
                </a:solidFill>
              </a:rPr>
              <a:t>※ 12</a:t>
            </a:r>
            <a:r>
              <a:rPr lang="ko-KR" altLang="en-US" sz="1600" dirty="0">
                <a:solidFill>
                  <a:prstClr val="black"/>
                </a:solidFill>
              </a:rPr>
              <a:t>개월 단위로 연차평가 실시</a:t>
            </a:r>
            <a:r>
              <a:rPr lang="en-US" altLang="ko-KR" sz="1600" dirty="0">
                <a:solidFill>
                  <a:prstClr val="black"/>
                </a:solidFill>
              </a:rPr>
              <a:t>, </a:t>
            </a:r>
            <a:r>
              <a:rPr lang="ko-KR" altLang="en-US" sz="1600" dirty="0">
                <a:solidFill>
                  <a:prstClr val="black"/>
                </a:solidFill>
              </a:rPr>
              <a:t>계속 지원여부 평가</a:t>
            </a:r>
            <a:endParaRPr kumimoji="0" lang="en-US" altLang="ko-KR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  <a:p>
            <a:pPr marL="285750" marR="0" lvl="0" indent="-285750" algn="l" defTabSz="914400" rtl="0"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인턴십 </a:t>
            </a:r>
            <a:r>
              <a:rPr lang="ko-KR" altLang="en-US" sz="2000" b="1" dirty="0">
                <a:solidFill>
                  <a:srgbClr val="FF0000"/>
                </a:solidFill>
                <a:latin typeface="맑은 고딕" panose="020F0502020204030204"/>
                <a:ea typeface="맑은 고딕" panose="020B0503020000020004" pitchFamily="50" charset="-127"/>
              </a:rPr>
              <a:t>계약 </a:t>
            </a:r>
            <a:r>
              <a:rPr lang="en-US" altLang="ko-KR" sz="2000" b="1" dirty="0">
                <a:solidFill>
                  <a:srgbClr val="FF0000"/>
                </a:solidFill>
                <a:latin typeface="맑은 고딕" panose="020F0502020204030204"/>
                <a:ea typeface="맑은 고딕" panose="020B0503020000020004" pitchFamily="50" charset="-127"/>
              </a:rPr>
              <a:t>3</a:t>
            </a:r>
            <a:r>
              <a:rPr lang="ko-KR" altLang="en-US" sz="2000" b="1" dirty="0">
                <a:solidFill>
                  <a:srgbClr val="FF0000"/>
                </a:solidFill>
                <a:latin typeface="맑은 고딕" panose="020F0502020204030204"/>
                <a:ea typeface="맑은 고딕" panose="020B0503020000020004" pitchFamily="50" charset="-127"/>
              </a:rPr>
              <a:t>개월 이후 일반직</a:t>
            </a:r>
            <a:r>
              <a:rPr lang="en-US" altLang="ko-KR" sz="2000" b="1" dirty="0">
                <a:solidFill>
                  <a:srgbClr val="FF0000"/>
                </a:solidFill>
                <a:latin typeface="맑은 고딕" panose="020F0502020204030204"/>
                <a:ea typeface="맑은 고딕" panose="020B0503020000020004" pitchFamily="50" charset="-127"/>
              </a:rPr>
              <a:t>(</a:t>
            </a:r>
            <a:r>
              <a:rPr lang="ko-KR" altLang="en-US" sz="2000" b="1" dirty="0">
                <a:solidFill>
                  <a:srgbClr val="FF0000"/>
                </a:solidFill>
                <a:latin typeface="맑은 고딕" panose="020F0502020204030204"/>
                <a:ea typeface="맑은 고딕" panose="020B0503020000020004" pitchFamily="50" charset="-127"/>
              </a:rPr>
              <a:t>정규직 또는 계약직</a:t>
            </a:r>
            <a:r>
              <a:rPr lang="en-US" altLang="ko-KR" sz="2000" b="1" dirty="0">
                <a:solidFill>
                  <a:srgbClr val="FF0000"/>
                </a:solidFill>
                <a:latin typeface="맑은 고딕" panose="020F0502020204030204"/>
                <a:ea typeface="맑은 고딕" panose="020B0503020000020004" pitchFamily="50" charset="-127"/>
              </a:rPr>
              <a:t>) </a:t>
            </a:r>
            <a:r>
              <a:rPr lang="ko-KR" altLang="en-US" sz="2000" b="1" dirty="0">
                <a:solidFill>
                  <a:srgbClr val="FF0000"/>
                </a:solidFill>
                <a:latin typeface="맑은 고딕" panose="020F0502020204030204"/>
                <a:ea typeface="맑은 고딕" panose="020B0503020000020004" pitchFamily="50" charset="-127"/>
              </a:rPr>
              <a:t>전환 필수</a:t>
            </a:r>
            <a:endParaRPr kumimoji="0" lang="ko-KR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C5BB3B0-7245-4608-899C-CF42BD1A2DF5}"/>
              </a:ext>
            </a:extLst>
          </p:cNvPr>
          <p:cNvSpPr txBox="1"/>
          <p:nvPr/>
        </p:nvSpPr>
        <p:spPr>
          <a:xfrm>
            <a:off x="393958" y="4263362"/>
            <a:ext cx="17219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393939"/>
                </a:solidFill>
                <a:effectLst/>
                <a:uLnTx/>
                <a:uFillTx/>
                <a:latin typeface="맑은 고딕" panose="020F0502020204030204"/>
                <a:ea typeface="나눔스퀘어 Light"/>
                <a:cs typeface="+mn-cs"/>
              </a:rPr>
              <a:t>지원 금액</a:t>
            </a: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A3A3331E-2206-4D05-BE35-D0C95BDD475C}"/>
              </a:ext>
            </a:extLst>
          </p:cNvPr>
          <p:cNvSpPr/>
          <p:nvPr/>
        </p:nvSpPr>
        <p:spPr>
          <a:xfrm>
            <a:off x="132080" y="4290972"/>
            <a:ext cx="108000" cy="468000"/>
          </a:xfrm>
          <a:prstGeom prst="rect">
            <a:avLst/>
          </a:prstGeom>
          <a:solidFill>
            <a:srgbClr val="1E325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나눔스퀘어 Light"/>
              <a:cs typeface="+mn-cs"/>
            </a:endParaRPr>
          </a:p>
        </p:txBody>
      </p:sp>
      <p:graphicFrame>
        <p:nvGraphicFramePr>
          <p:cNvPr id="7" name="표 6">
            <a:extLst>
              <a:ext uri="{FF2B5EF4-FFF2-40B4-BE49-F238E27FC236}">
                <a16:creationId xmlns:a16="http://schemas.microsoft.com/office/drawing/2014/main" id="{FD1AB7AA-3E95-4098-82A4-ED57036FBD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974342"/>
              </p:ext>
            </p:extLst>
          </p:nvPr>
        </p:nvGraphicFramePr>
        <p:xfrm>
          <a:off x="393958" y="4786582"/>
          <a:ext cx="9203049" cy="18542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602973">
                  <a:extLst>
                    <a:ext uri="{9D8B030D-6E8A-4147-A177-3AD203B41FA5}">
                      <a16:colId xmlns:a16="http://schemas.microsoft.com/office/drawing/2014/main" val="3498105457"/>
                    </a:ext>
                  </a:extLst>
                </a:gridCol>
                <a:gridCol w="1329799">
                  <a:extLst>
                    <a:ext uri="{9D8B030D-6E8A-4147-A177-3AD203B41FA5}">
                      <a16:colId xmlns:a16="http://schemas.microsoft.com/office/drawing/2014/main" val="3778424151"/>
                    </a:ext>
                  </a:extLst>
                </a:gridCol>
                <a:gridCol w="1948235">
                  <a:extLst>
                    <a:ext uri="{9D8B030D-6E8A-4147-A177-3AD203B41FA5}">
                      <a16:colId xmlns:a16="http://schemas.microsoft.com/office/drawing/2014/main" val="2066338430"/>
                    </a:ext>
                  </a:extLst>
                </a:gridCol>
                <a:gridCol w="1241571">
                  <a:extLst>
                    <a:ext uri="{9D8B030D-6E8A-4147-A177-3AD203B41FA5}">
                      <a16:colId xmlns:a16="http://schemas.microsoft.com/office/drawing/2014/main" val="325349322"/>
                    </a:ext>
                  </a:extLst>
                </a:gridCol>
                <a:gridCol w="2080471">
                  <a:extLst>
                    <a:ext uri="{9D8B030D-6E8A-4147-A177-3AD203B41FA5}">
                      <a16:colId xmlns:a16="http://schemas.microsoft.com/office/drawing/2014/main" val="1908503143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/>
                        <a:t>구분</a:t>
                      </a: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/>
                        <a:t>학</a:t>
                      </a:r>
                      <a:r>
                        <a:rPr lang="en-US" altLang="ko-KR" sz="1600" dirty="0"/>
                        <a:t>·</a:t>
                      </a:r>
                      <a:r>
                        <a:rPr lang="ko-KR" altLang="en-US" sz="1600" dirty="0"/>
                        <a:t>석사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/>
                        <a:t>박사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318645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/>
                        <a:t>인턴십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/>
                        <a:t>일반직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/>
                        <a:t>인턴십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/>
                        <a:t>일반직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650443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/>
                        <a:t>정부지원금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/>
                        <a:t>300</a:t>
                      </a:r>
                      <a:r>
                        <a:rPr lang="ko-KR" altLang="en-US" sz="1600" dirty="0"/>
                        <a:t>만원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/>
                        <a:t>1,800</a:t>
                      </a:r>
                      <a:r>
                        <a:rPr lang="ko-KR" altLang="en-US" sz="1600" dirty="0"/>
                        <a:t>만원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/>
                        <a:t>300</a:t>
                      </a:r>
                      <a:r>
                        <a:rPr lang="ko-KR" altLang="en-US" sz="1600" dirty="0"/>
                        <a:t>만원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/>
                        <a:t>2,000</a:t>
                      </a:r>
                      <a:r>
                        <a:rPr lang="ko-KR" altLang="en-US" sz="1600" dirty="0"/>
                        <a:t>만원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407869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/>
                        <a:t>필수 연구활동비 </a:t>
                      </a:r>
                      <a:r>
                        <a:rPr lang="en-US" altLang="ko-KR" sz="1600" dirty="0"/>
                        <a:t>5%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/>
                        <a:t>미적용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/>
                        <a:t>적용</a:t>
                      </a:r>
                      <a:r>
                        <a:rPr lang="en-US" altLang="ko-KR" sz="1600" dirty="0"/>
                        <a:t>(90</a:t>
                      </a:r>
                      <a:r>
                        <a:rPr lang="ko-KR" altLang="en-US" sz="1600" dirty="0"/>
                        <a:t>만원</a:t>
                      </a:r>
                      <a:r>
                        <a:rPr lang="en-US" altLang="ko-KR" sz="1600" dirty="0"/>
                        <a:t>)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/>
                        <a:t>미적용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/>
                        <a:t>적용</a:t>
                      </a:r>
                      <a:r>
                        <a:rPr lang="en-US" altLang="ko-KR" sz="1600" dirty="0"/>
                        <a:t>(100</a:t>
                      </a:r>
                      <a:r>
                        <a:rPr lang="ko-KR" altLang="en-US" sz="1600" dirty="0"/>
                        <a:t>만원</a:t>
                      </a:r>
                      <a:r>
                        <a:rPr lang="en-US" altLang="ko-KR" sz="1600" dirty="0"/>
                        <a:t>)</a:t>
                      </a:r>
                      <a:endParaRPr lang="ko-KR" alt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561285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/>
                        <a:t>기준연봉</a:t>
                      </a: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/>
                        <a:t>3,000</a:t>
                      </a:r>
                      <a:r>
                        <a:rPr lang="ko-KR" altLang="en-US" sz="1600" dirty="0"/>
                        <a:t>만원</a:t>
                      </a:r>
                      <a:r>
                        <a:rPr lang="en-US" altLang="ko-KR" sz="1600" dirty="0"/>
                        <a:t>/</a:t>
                      </a:r>
                      <a:r>
                        <a:rPr lang="ko-KR" altLang="en-US" sz="1600" dirty="0"/>
                        <a:t>연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/>
                        <a:t>3,300</a:t>
                      </a:r>
                      <a:r>
                        <a:rPr lang="ko-KR" altLang="en-US" sz="1600" dirty="0"/>
                        <a:t>만원</a:t>
                      </a:r>
                      <a:r>
                        <a:rPr lang="en-US" altLang="ko-KR" sz="1600" dirty="0"/>
                        <a:t>/</a:t>
                      </a:r>
                      <a:r>
                        <a:rPr lang="ko-KR" altLang="en-US" sz="1600" dirty="0"/>
                        <a:t>연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298394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648662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>
            <a:extLst>
              <a:ext uri="{FF2B5EF4-FFF2-40B4-BE49-F238E27FC236}">
                <a16:creationId xmlns:a16="http://schemas.microsoft.com/office/drawing/2014/main" id="{EAAE61D6-2E5A-40FA-9ED9-1B13E2DFDF58}"/>
              </a:ext>
            </a:extLst>
          </p:cNvPr>
          <p:cNvSpPr/>
          <p:nvPr/>
        </p:nvSpPr>
        <p:spPr>
          <a:xfrm>
            <a:off x="0" y="0"/>
            <a:ext cx="12192000" cy="1076960"/>
          </a:xfrm>
          <a:prstGeom prst="rect">
            <a:avLst/>
          </a:prstGeom>
          <a:solidFill>
            <a:srgbClr val="1E325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2716B25-0BD3-4346-A457-53FFC90ED576}"/>
              </a:ext>
            </a:extLst>
          </p:cNvPr>
          <p:cNvSpPr txBox="1"/>
          <p:nvPr/>
        </p:nvSpPr>
        <p:spPr>
          <a:xfrm>
            <a:off x="875104" y="237378"/>
            <a:ext cx="72090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en-US" altLang="ko-KR" sz="3600" dirty="0">
                <a:solidFill>
                  <a:prstClr val="white"/>
                </a:solidFill>
              </a:rPr>
              <a:t>[</a:t>
            </a:r>
            <a:r>
              <a:rPr lang="ko-KR" altLang="en-US" sz="3600" dirty="0">
                <a:solidFill>
                  <a:prstClr val="white"/>
                </a:solidFill>
              </a:rPr>
              <a:t>트랙</a:t>
            </a:r>
            <a:r>
              <a:rPr lang="en-US" altLang="ko-KR" sz="3600" dirty="0">
                <a:solidFill>
                  <a:prstClr val="white"/>
                </a:solidFill>
              </a:rPr>
              <a:t>2] </a:t>
            </a:r>
            <a:r>
              <a:rPr lang="ko-KR" altLang="en-US" sz="3600" dirty="0">
                <a:solidFill>
                  <a:prstClr val="white"/>
                </a:solidFill>
              </a:rPr>
              <a:t>경력보유여성 재도약 지원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CF6ADD3-60F5-4B45-83F3-8CE62163AFDC}"/>
              </a:ext>
            </a:extLst>
          </p:cNvPr>
          <p:cNvSpPr txBox="1"/>
          <p:nvPr/>
        </p:nvSpPr>
        <p:spPr>
          <a:xfrm>
            <a:off x="132080" y="252767"/>
            <a:ext cx="7707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Part 3, </a:t>
            </a:r>
            <a:endParaRPr kumimoji="0" lang="ko-KR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C5BB3B0-7245-4608-899C-CF42BD1A2DF5}"/>
              </a:ext>
            </a:extLst>
          </p:cNvPr>
          <p:cNvSpPr txBox="1"/>
          <p:nvPr/>
        </p:nvSpPr>
        <p:spPr>
          <a:xfrm>
            <a:off x="393958" y="1293126"/>
            <a:ext cx="17219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393939"/>
                </a:solidFill>
                <a:effectLst/>
                <a:uLnTx/>
                <a:uFillTx/>
                <a:latin typeface="맑은 고딕" panose="020F0502020204030204"/>
                <a:ea typeface="나눔스퀘어 Light"/>
                <a:cs typeface="+mn-cs"/>
              </a:rPr>
              <a:t>참여 기관</a:t>
            </a: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A3A3331E-2206-4D05-BE35-D0C95BDD475C}"/>
              </a:ext>
            </a:extLst>
          </p:cNvPr>
          <p:cNvSpPr/>
          <p:nvPr/>
        </p:nvSpPr>
        <p:spPr>
          <a:xfrm>
            <a:off x="132080" y="1320736"/>
            <a:ext cx="108000" cy="468000"/>
          </a:xfrm>
          <a:prstGeom prst="rect">
            <a:avLst/>
          </a:prstGeom>
          <a:solidFill>
            <a:srgbClr val="1E325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나눔스퀘어 Light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40080" y="1935389"/>
            <a:ext cx="73003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marR="0" lvl="0" indent="-28575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경력단절 여성과학기술인을 활용하고자 하는 중소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·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중견기업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C5BB3B0-7245-4608-899C-CF42BD1A2DF5}"/>
              </a:ext>
            </a:extLst>
          </p:cNvPr>
          <p:cNvSpPr txBox="1"/>
          <p:nvPr/>
        </p:nvSpPr>
        <p:spPr>
          <a:xfrm>
            <a:off x="393958" y="2540267"/>
            <a:ext cx="17219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393939"/>
                </a:solidFill>
                <a:effectLst/>
                <a:uLnTx/>
                <a:uFillTx/>
                <a:latin typeface="맑은 고딕" panose="020F0502020204030204"/>
                <a:ea typeface="나눔스퀘어 Light"/>
                <a:cs typeface="+mn-cs"/>
              </a:rPr>
              <a:t>참여 인력</a:t>
            </a: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A3A3331E-2206-4D05-BE35-D0C95BDD475C}"/>
              </a:ext>
            </a:extLst>
          </p:cNvPr>
          <p:cNvSpPr/>
          <p:nvPr/>
        </p:nvSpPr>
        <p:spPr>
          <a:xfrm>
            <a:off x="132080" y="2567877"/>
            <a:ext cx="108000" cy="468000"/>
          </a:xfrm>
          <a:prstGeom prst="rect">
            <a:avLst/>
          </a:prstGeom>
          <a:solidFill>
            <a:srgbClr val="1E325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나눔스퀘어 Light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40080" y="3182530"/>
            <a:ext cx="84289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marR="0" lvl="0" indent="-28575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이공계 학사 이상 학위 취득자로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사업신청일 기준 </a:t>
            </a:r>
            <a:r>
              <a:rPr kumimoji="0" lang="ko-KR" altLang="en-US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고용보험 </a:t>
            </a:r>
            <a:r>
              <a:rPr kumimoji="0" lang="ko-KR" altLang="en-US" sz="2000" b="1" i="0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미가입자</a:t>
            </a:r>
            <a:endParaRPr kumimoji="0" lang="ko-KR" altLang="en-US" sz="2000" b="1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93951" y="3623336"/>
            <a:ext cx="111503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kumimoji="0" lang="en-US" altLang="ko-K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※ </a:t>
            </a:r>
            <a:r>
              <a:rPr lang="ko-KR" altLang="en-US" sz="1600" dirty="0"/>
              <a:t>계약기간 </a:t>
            </a:r>
            <a:r>
              <a:rPr lang="en-US" altLang="ko-KR" sz="1600" dirty="0"/>
              <a:t>1</a:t>
            </a:r>
            <a:r>
              <a:rPr lang="ko-KR" altLang="en-US" sz="1600" dirty="0"/>
              <a:t>년 이하의 인턴</a:t>
            </a:r>
            <a:r>
              <a:rPr lang="en-US" altLang="ko-KR" sz="1600" dirty="0"/>
              <a:t>, </a:t>
            </a:r>
            <a:r>
              <a:rPr lang="ko-KR" altLang="en-US" sz="1600" dirty="0"/>
              <a:t>계약직</a:t>
            </a:r>
            <a:r>
              <a:rPr lang="en-US" altLang="ko-KR" sz="1600" dirty="0"/>
              <a:t>, </a:t>
            </a:r>
            <a:r>
              <a:rPr lang="ko-KR" altLang="en-US" sz="1600" dirty="0"/>
              <a:t>시간제 근로자로 고용보험에 가입된 경우에도 신청 가능</a:t>
            </a:r>
            <a:r>
              <a:rPr lang="en-US" altLang="ko-KR" sz="1600" dirty="0"/>
              <a:t>(</a:t>
            </a:r>
            <a:r>
              <a:rPr lang="ko-KR" altLang="en-US" sz="1600" dirty="0"/>
              <a:t>관련 증빙 제출 필수</a:t>
            </a:r>
            <a:r>
              <a:rPr lang="en-US" altLang="ko-KR" sz="1600" dirty="0"/>
              <a:t>)</a:t>
            </a:r>
            <a:endParaRPr kumimoji="0" lang="en-US" altLang="ko-KR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93951" y="3990465"/>
            <a:ext cx="111503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kumimoji="0" lang="en-US" altLang="ko-K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※ </a:t>
            </a:r>
            <a:r>
              <a:rPr lang="ko-KR" altLang="en-US" sz="1600" dirty="0"/>
              <a:t>이공계 학사</a:t>
            </a:r>
            <a:r>
              <a:rPr lang="en-US" altLang="ko-KR" sz="1600" dirty="0"/>
              <a:t>(</a:t>
            </a:r>
            <a:r>
              <a:rPr lang="ko-KR" altLang="en-US" sz="1600" dirty="0"/>
              <a:t>전문학사 포함</a:t>
            </a:r>
            <a:r>
              <a:rPr lang="en-US" altLang="ko-KR" sz="1600" dirty="0"/>
              <a:t>) </a:t>
            </a:r>
            <a:r>
              <a:rPr lang="ko-KR" altLang="en-US" sz="1600" dirty="0"/>
              <a:t>또는 비이공계 </a:t>
            </a:r>
            <a:r>
              <a:rPr lang="ko-KR" altLang="en-US" sz="1600" dirty="0" err="1"/>
              <a:t>학・석・박사의</a:t>
            </a:r>
            <a:r>
              <a:rPr lang="ko-KR" altLang="en-US" sz="1600" dirty="0"/>
              <a:t> 경우 과학기술 관련 분야 업무경력 </a:t>
            </a:r>
            <a:r>
              <a:rPr lang="en-US" altLang="ko-KR" sz="1600" dirty="0"/>
              <a:t>6</a:t>
            </a:r>
            <a:r>
              <a:rPr lang="ko-KR" altLang="en-US" sz="1600" dirty="0"/>
              <a:t>개월 이상 보유 필요</a:t>
            </a:r>
            <a:br>
              <a:rPr lang="en-US" altLang="ko-KR" sz="1600" dirty="0"/>
            </a:br>
            <a:r>
              <a:rPr lang="en-US" altLang="ko-KR" sz="1600" dirty="0"/>
              <a:t>   (</a:t>
            </a:r>
            <a:r>
              <a:rPr lang="ko-KR" altLang="en-US" sz="1600" dirty="0"/>
              <a:t>관련 증빙 필수</a:t>
            </a:r>
            <a:r>
              <a:rPr lang="en-US" altLang="ko-KR" sz="1600" dirty="0"/>
              <a:t>)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40080" y="4630589"/>
            <a:ext cx="114088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marR="0" lvl="0" indent="-28575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재도전 특별지원 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: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기존 참여인력 중 부득이한 사유로 중단한 경우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잔여기간에 대하여 신규지원</a:t>
            </a:r>
            <a:endParaRPr kumimoji="0" lang="ko-KR" altLang="en-US" sz="2000" b="1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93951" y="5059996"/>
            <a:ext cx="111503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※ </a:t>
            </a:r>
            <a:r>
              <a:rPr kumimoji="0" lang="ko-KR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계속 지원 탈락 또는 사업참여제한 조치를 받지 않은 경우에 한함</a:t>
            </a:r>
            <a:endParaRPr kumimoji="0" lang="en-US" altLang="ko-KR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93951" y="5427125"/>
            <a:ext cx="111503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※ </a:t>
            </a:r>
            <a:r>
              <a:rPr kumimoji="0" lang="ko-KR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잔여기간 최소 </a:t>
            </a:r>
            <a:r>
              <a:rPr kumimoji="0" lang="en-US" altLang="ko-KR" sz="16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6</a:t>
            </a:r>
            <a:r>
              <a:rPr kumimoji="0" lang="ko-KR" altLang="en-US" sz="16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개월 이상</a:t>
            </a:r>
            <a:r>
              <a:rPr kumimoji="0" lang="ko-KR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인 경우 지원 가능</a:t>
            </a:r>
            <a:endParaRPr kumimoji="0" lang="en-US" altLang="ko-KR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13459" y="5889128"/>
            <a:ext cx="83503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marR="0" lvl="0" indent="-28575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참여인력은 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연구직</a:t>
            </a:r>
            <a:r>
              <a:rPr kumimoji="0" lang="en-US" altLang="ko-K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기술직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등으로 채용되어 연구개발 관련 업무수행</a:t>
            </a:r>
            <a:endParaRPr kumimoji="0" lang="ko-KR" altLang="en-US" sz="2000" b="1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309622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>
            <a:extLst>
              <a:ext uri="{FF2B5EF4-FFF2-40B4-BE49-F238E27FC236}">
                <a16:creationId xmlns:a16="http://schemas.microsoft.com/office/drawing/2014/main" id="{EAAE61D6-2E5A-40FA-9ED9-1B13E2DFDF58}"/>
              </a:ext>
            </a:extLst>
          </p:cNvPr>
          <p:cNvSpPr/>
          <p:nvPr/>
        </p:nvSpPr>
        <p:spPr>
          <a:xfrm>
            <a:off x="0" y="0"/>
            <a:ext cx="12192000" cy="1076960"/>
          </a:xfrm>
          <a:prstGeom prst="rect">
            <a:avLst/>
          </a:prstGeom>
          <a:solidFill>
            <a:srgbClr val="1E325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2716B25-0BD3-4346-A457-53FFC90ED576}"/>
              </a:ext>
            </a:extLst>
          </p:cNvPr>
          <p:cNvSpPr txBox="1"/>
          <p:nvPr/>
        </p:nvSpPr>
        <p:spPr>
          <a:xfrm>
            <a:off x="875104" y="237378"/>
            <a:ext cx="21932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ko-KR" altLang="en-US" sz="3600" dirty="0">
                <a:solidFill>
                  <a:prstClr val="white"/>
                </a:solidFill>
              </a:rPr>
              <a:t>신청 방법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CF6ADD3-60F5-4B45-83F3-8CE62163AFDC}"/>
              </a:ext>
            </a:extLst>
          </p:cNvPr>
          <p:cNvSpPr txBox="1"/>
          <p:nvPr/>
        </p:nvSpPr>
        <p:spPr>
          <a:xfrm>
            <a:off x="132080" y="252767"/>
            <a:ext cx="7707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altLang="ko-KR" sz="1400" dirty="0">
                <a:solidFill>
                  <a:prstClr val="white"/>
                </a:solidFill>
              </a:rPr>
              <a:t>Part 4, </a:t>
            </a:r>
            <a:endParaRPr lang="ko-KR" altLang="en-US" sz="1400" dirty="0">
              <a:solidFill>
                <a:prstClr val="white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C5BB3B0-7245-4608-899C-CF42BD1A2DF5}"/>
              </a:ext>
            </a:extLst>
          </p:cNvPr>
          <p:cNvSpPr txBox="1"/>
          <p:nvPr/>
        </p:nvSpPr>
        <p:spPr>
          <a:xfrm>
            <a:off x="393958" y="1293126"/>
            <a:ext cx="87350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b="1" dirty="0">
                <a:solidFill>
                  <a:srgbClr val="393939"/>
                </a:solidFill>
                <a:ea typeface="나눔스퀘어 Light"/>
              </a:rPr>
              <a:t>신청 기간 </a:t>
            </a:r>
            <a:r>
              <a:rPr lang="en-US" altLang="ko-KR" sz="2800" b="1" dirty="0">
                <a:solidFill>
                  <a:srgbClr val="393939"/>
                </a:solidFill>
                <a:ea typeface="나눔스퀘어 Light"/>
              </a:rPr>
              <a:t>: 2025</a:t>
            </a:r>
            <a:r>
              <a:rPr lang="ko-KR" altLang="en-US" sz="2800" b="1" dirty="0">
                <a:solidFill>
                  <a:srgbClr val="393939"/>
                </a:solidFill>
                <a:ea typeface="나눔스퀘어 Light"/>
              </a:rPr>
              <a:t>년 </a:t>
            </a:r>
            <a:r>
              <a:rPr lang="en-US" altLang="ko-KR" sz="2800" b="1" dirty="0">
                <a:solidFill>
                  <a:srgbClr val="393939"/>
                </a:solidFill>
                <a:ea typeface="나눔스퀘어 Light"/>
              </a:rPr>
              <a:t>8</a:t>
            </a:r>
            <a:r>
              <a:rPr lang="ko-KR" altLang="en-US" sz="2800" b="1" dirty="0">
                <a:solidFill>
                  <a:srgbClr val="393939"/>
                </a:solidFill>
                <a:ea typeface="나눔스퀘어 Light"/>
              </a:rPr>
              <a:t>월 </a:t>
            </a:r>
            <a:r>
              <a:rPr lang="en-US" altLang="ko-KR" sz="2800" b="1" dirty="0">
                <a:solidFill>
                  <a:srgbClr val="393939"/>
                </a:solidFill>
                <a:ea typeface="나눔스퀘어 Light"/>
              </a:rPr>
              <a:t>4</a:t>
            </a:r>
            <a:r>
              <a:rPr lang="ko-KR" altLang="en-US" sz="2800" b="1" dirty="0">
                <a:solidFill>
                  <a:srgbClr val="393939"/>
                </a:solidFill>
                <a:ea typeface="나눔스퀘어 Light"/>
              </a:rPr>
              <a:t>일</a:t>
            </a:r>
            <a:r>
              <a:rPr lang="en-US" altLang="ko-KR" sz="2800" b="1" dirty="0">
                <a:solidFill>
                  <a:srgbClr val="393939"/>
                </a:solidFill>
                <a:ea typeface="나눔스퀘어 Light"/>
              </a:rPr>
              <a:t>(</a:t>
            </a:r>
            <a:r>
              <a:rPr lang="ko-KR" altLang="en-US" sz="2800" b="1" dirty="0">
                <a:solidFill>
                  <a:srgbClr val="393939"/>
                </a:solidFill>
                <a:ea typeface="나눔스퀘어 Light"/>
              </a:rPr>
              <a:t>월</a:t>
            </a:r>
            <a:r>
              <a:rPr lang="en-US" altLang="ko-KR" sz="2800" b="1" dirty="0">
                <a:solidFill>
                  <a:srgbClr val="393939"/>
                </a:solidFill>
                <a:ea typeface="나눔스퀘어 Light"/>
              </a:rPr>
              <a:t>) ~ 9</a:t>
            </a:r>
            <a:r>
              <a:rPr lang="ko-KR" altLang="en-US" sz="2800" b="1" dirty="0">
                <a:solidFill>
                  <a:srgbClr val="393939"/>
                </a:solidFill>
                <a:ea typeface="나눔스퀘어 Light"/>
              </a:rPr>
              <a:t>월 </a:t>
            </a:r>
            <a:r>
              <a:rPr lang="en-US" altLang="ko-KR" sz="2800" b="1" dirty="0">
                <a:solidFill>
                  <a:srgbClr val="393939"/>
                </a:solidFill>
                <a:ea typeface="나눔스퀘어 Light"/>
              </a:rPr>
              <a:t>8</a:t>
            </a:r>
            <a:r>
              <a:rPr lang="ko-KR" altLang="en-US" sz="2800" b="1" dirty="0">
                <a:solidFill>
                  <a:srgbClr val="393939"/>
                </a:solidFill>
                <a:ea typeface="나눔스퀘어 Light"/>
              </a:rPr>
              <a:t>일</a:t>
            </a:r>
            <a:r>
              <a:rPr lang="en-US" altLang="ko-KR" sz="2800" b="1" dirty="0">
                <a:solidFill>
                  <a:srgbClr val="393939"/>
                </a:solidFill>
                <a:ea typeface="나눔스퀘어 Light"/>
              </a:rPr>
              <a:t>(</a:t>
            </a:r>
            <a:r>
              <a:rPr lang="ko-KR" altLang="en-US" sz="2800" b="1" dirty="0">
                <a:solidFill>
                  <a:srgbClr val="393939"/>
                </a:solidFill>
                <a:ea typeface="나눔스퀘어 Light"/>
              </a:rPr>
              <a:t>월</a:t>
            </a:r>
            <a:r>
              <a:rPr lang="en-US" altLang="ko-KR" sz="2800" b="1" dirty="0">
                <a:solidFill>
                  <a:srgbClr val="393939"/>
                </a:solidFill>
                <a:ea typeface="나눔스퀘어 Light"/>
              </a:rPr>
              <a:t>) 23:50</a:t>
            </a:r>
            <a:endParaRPr lang="ko-KR" altLang="en-US" sz="2800" b="1" dirty="0">
              <a:solidFill>
                <a:srgbClr val="393939"/>
              </a:solidFill>
              <a:ea typeface="나눔스퀘어 Light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A3A3331E-2206-4D05-BE35-D0C95BDD475C}"/>
              </a:ext>
            </a:extLst>
          </p:cNvPr>
          <p:cNvSpPr/>
          <p:nvPr/>
        </p:nvSpPr>
        <p:spPr>
          <a:xfrm>
            <a:off x="132080" y="1320736"/>
            <a:ext cx="108000" cy="468000"/>
          </a:xfrm>
          <a:prstGeom prst="rect">
            <a:avLst/>
          </a:prstGeom>
          <a:solidFill>
            <a:srgbClr val="1E325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나눔스퀘어 Light"/>
              <a:cs typeface="+mn-cs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C5BB3B0-7245-4608-899C-CF42BD1A2DF5}"/>
              </a:ext>
            </a:extLst>
          </p:cNvPr>
          <p:cNvSpPr txBox="1"/>
          <p:nvPr/>
        </p:nvSpPr>
        <p:spPr>
          <a:xfrm>
            <a:off x="393958" y="3607067"/>
            <a:ext cx="109543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b="1" dirty="0">
                <a:solidFill>
                  <a:srgbClr val="393939"/>
                </a:solidFill>
                <a:ea typeface="나눔스퀘어 Light"/>
              </a:rPr>
              <a:t>신청 방법 </a:t>
            </a:r>
            <a:r>
              <a:rPr lang="en-US" altLang="ko-KR" sz="2800" b="1" dirty="0">
                <a:solidFill>
                  <a:srgbClr val="393939"/>
                </a:solidFill>
                <a:ea typeface="나눔스퀘어 Light"/>
              </a:rPr>
              <a:t>: W</a:t>
            </a:r>
            <a:r>
              <a:rPr lang="ko-KR" altLang="en-US" sz="2800" b="1" dirty="0" err="1">
                <a:solidFill>
                  <a:srgbClr val="393939"/>
                </a:solidFill>
                <a:ea typeface="나눔스퀘어 Light"/>
              </a:rPr>
              <a:t>브릿지</a:t>
            </a:r>
            <a:r>
              <a:rPr lang="ko-KR" altLang="en-US" sz="2800" b="1" dirty="0">
                <a:solidFill>
                  <a:srgbClr val="393939"/>
                </a:solidFill>
                <a:ea typeface="나눔스퀘어 Light"/>
              </a:rPr>
              <a:t> 사이트에서 온라인 접수</a:t>
            </a:r>
            <a:r>
              <a:rPr lang="en-US" altLang="ko-KR" sz="2800" b="1" dirty="0">
                <a:solidFill>
                  <a:srgbClr val="393939"/>
                </a:solidFill>
                <a:ea typeface="나눔스퀘어 Light"/>
              </a:rPr>
              <a:t>(www.wbridge.or.kr)</a:t>
            </a:r>
            <a:endParaRPr lang="ko-KR" altLang="en-US" sz="2800" b="1" dirty="0">
              <a:solidFill>
                <a:srgbClr val="393939"/>
              </a:solidFill>
              <a:ea typeface="나눔스퀘어 Light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A3A3331E-2206-4D05-BE35-D0C95BDD475C}"/>
              </a:ext>
            </a:extLst>
          </p:cNvPr>
          <p:cNvSpPr/>
          <p:nvPr/>
        </p:nvSpPr>
        <p:spPr>
          <a:xfrm>
            <a:off x="132080" y="3634677"/>
            <a:ext cx="108000" cy="468000"/>
          </a:xfrm>
          <a:prstGeom prst="rect">
            <a:avLst/>
          </a:prstGeom>
          <a:solidFill>
            <a:srgbClr val="1E325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나눔스퀘어 Light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84455" y="4890939"/>
            <a:ext cx="53719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2000" dirty="0"/>
              <a:t>기관과 인력 모두 사업 신청을 완료해야 함</a:t>
            </a:r>
            <a:endParaRPr lang="ko-KR" altLang="en-US" sz="2000" b="1" u="sng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C5BB3B0-7245-4608-899C-CF42BD1A2DF5}"/>
              </a:ext>
            </a:extLst>
          </p:cNvPr>
          <p:cNvSpPr txBox="1"/>
          <p:nvPr/>
        </p:nvSpPr>
        <p:spPr>
          <a:xfrm>
            <a:off x="393958" y="2007875"/>
            <a:ext cx="112614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b="1" dirty="0">
                <a:solidFill>
                  <a:srgbClr val="393939"/>
                </a:solidFill>
                <a:ea typeface="나눔스퀘어 Light"/>
              </a:rPr>
              <a:t>신청 조건 </a:t>
            </a:r>
            <a:r>
              <a:rPr lang="en-US" altLang="ko-KR" sz="2800" b="1" dirty="0">
                <a:solidFill>
                  <a:srgbClr val="393939"/>
                </a:solidFill>
                <a:ea typeface="나눔스퀘어 Light"/>
              </a:rPr>
              <a:t>: </a:t>
            </a:r>
            <a:r>
              <a:rPr lang="ko-KR" altLang="en-US" sz="2800" dirty="0">
                <a:solidFill>
                  <a:srgbClr val="393939"/>
                </a:solidFill>
                <a:ea typeface="나눔스퀘어 Light"/>
              </a:rPr>
              <a:t>근무 예정 기관 또는 인력 확정 후 </a:t>
            </a:r>
            <a:r>
              <a:rPr lang="ko-KR" altLang="en-US" sz="2800" b="1" u="sng" dirty="0">
                <a:solidFill>
                  <a:srgbClr val="393939"/>
                </a:solidFill>
                <a:ea typeface="나눔스퀘어 Light"/>
              </a:rPr>
              <a:t>기관과 인력 모두 신청</a:t>
            </a: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A3A3331E-2206-4D05-BE35-D0C95BDD475C}"/>
              </a:ext>
            </a:extLst>
          </p:cNvPr>
          <p:cNvSpPr/>
          <p:nvPr/>
        </p:nvSpPr>
        <p:spPr>
          <a:xfrm>
            <a:off x="132080" y="2035485"/>
            <a:ext cx="108000" cy="468000"/>
          </a:xfrm>
          <a:prstGeom prst="rect">
            <a:avLst/>
          </a:prstGeom>
          <a:solidFill>
            <a:srgbClr val="1E325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나눔스퀘어 Light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40080" y="2622780"/>
            <a:ext cx="39998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2000" dirty="0"/>
              <a:t>기관 또는 인력 단독 신청 불가</a:t>
            </a:r>
            <a:endParaRPr lang="ko-KR" altLang="en-US" sz="2000" b="1" u="sng" dirty="0"/>
          </a:p>
        </p:txBody>
      </p:sp>
      <p:sp>
        <p:nvSpPr>
          <p:cNvPr id="20" name="TextBox 19"/>
          <p:cNvSpPr txBox="1"/>
          <p:nvPr/>
        </p:nvSpPr>
        <p:spPr>
          <a:xfrm>
            <a:off x="240080" y="3070799"/>
            <a:ext cx="82109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2000" dirty="0"/>
              <a:t>사업신청을 희망하는 기관</a:t>
            </a:r>
            <a:r>
              <a:rPr lang="en-US" altLang="ko-KR" sz="2000" dirty="0"/>
              <a:t>-</a:t>
            </a:r>
            <a:r>
              <a:rPr lang="ko-KR" altLang="en-US" sz="2000" dirty="0"/>
              <a:t>인력 간 </a:t>
            </a:r>
            <a:r>
              <a:rPr lang="ko-KR" altLang="en-US" sz="2000" dirty="0" err="1"/>
              <a:t>매칭을</a:t>
            </a:r>
            <a:r>
              <a:rPr lang="ko-KR" altLang="en-US" sz="2000" dirty="0"/>
              <a:t> 위해 </a:t>
            </a:r>
            <a:r>
              <a:rPr lang="en-US" altLang="ko-KR" sz="2000" dirty="0"/>
              <a:t>W</a:t>
            </a:r>
            <a:r>
              <a:rPr lang="ko-KR" altLang="en-US" sz="2000" dirty="0" err="1"/>
              <a:t>브릿지</a:t>
            </a:r>
            <a:r>
              <a:rPr lang="ko-KR" altLang="en-US" sz="2000" dirty="0"/>
              <a:t> 활용 권장</a:t>
            </a:r>
            <a:endParaRPr lang="ko-KR" altLang="en-US" sz="2000" b="1" u="sng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C5BB3B0-7245-4608-899C-CF42BD1A2DF5}"/>
              </a:ext>
            </a:extLst>
          </p:cNvPr>
          <p:cNvSpPr txBox="1"/>
          <p:nvPr/>
        </p:nvSpPr>
        <p:spPr>
          <a:xfrm>
            <a:off x="390733" y="4324876"/>
            <a:ext cx="29065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b="1" dirty="0">
                <a:solidFill>
                  <a:srgbClr val="393939"/>
                </a:solidFill>
                <a:ea typeface="나눔스퀘어 Light"/>
              </a:rPr>
              <a:t>신청 시 유의사항</a:t>
            </a: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A3A3331E-2206-4D05-BE35-D0C95BDD475C}"/>
              </a:ext>
            </a:extLst>
          </p:cNvPr>
          <p:cNvSpPr/>
          <p:nvPr/>
        </p:nvSpPr>
        <p:spPr>
          <a:xfrm>
            <a:off x="128855" y="4352486"/>
            <a:ext cx="108000" cy="468000"/>
          </a:xfrm>
          <a:prstGeom prst="rect">
            <a:avLst/>
          </a:prstGeom>
          <a:solidFill>
            <a:srgbClr val="1E325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나눔스퀘어 Light"/>
              <a:cs typeface="+mn-cs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4455" y="5340737"/>
            <a:ext cx="73468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2000" dirty="0"/>
              <a:t>제출 서류는 신청 접수일 기준으로 유효기간 내에 있어야 함</a:t>
            </a:r>
            <a:endParaRPr lang="ko-KR" altLang="en-US" sz="2000" b="1" u="sng" dirty="0"/>
          </a:p>
        </p:txBody>
      </p:sp>
      <p:sp>
        <p:nvSpPr>
          <p:cNvPr id="26" name="TextBox 25"/>
          <p:cNvSpPr txBox="1"/>
          <p:nvPr/>
        </p:nvSpPr>
        <p:spPr>
          <a:xfrm>
            <a:off x="84455" y="5787788"/>
            <a:ext cx="67986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2000" dirty="0"/>
              <a:t>고유식별번호</a:t>
            </a:r>
            <a:r>
              <a:rPr lang="en-US" altLang="ko-KR" sz="2000" dirty="0"/>
              <a:t>(</a:t>
            </a:r>
            <a:r>
              <a:rPr lang="ko-KR" altLang="en-US" sz="2000" dirty="0"/>
              <a:t>주민등록번호 등</a:t>
            </a:r>
            <a:r>
              <a:rPr lang="en-US" altLang="ko-KR" sz="2000" dirty="0"/>
              <a:t>)</a:t>
            </a:r>
            <a:r>
              <a:rPr lang="ko-KR" altLang="en-US" sz="2000" dirty="0"/>
              <a:t>는 </a:t>
            </a:r>
            <a:r>
              <a:rPr lang="ko-KR" altLang="en-US" sz="2000" dirty="0" err="1"/>
              <a:t>비식별처리하여</a:t>
            </a:r>
            <a:r>
              <a:rPr lang="ko-KR" altLang="en-US" sz="2000" dirty="0"/>
              <a:t> 제출</a:t>
            </a:r>
            <a:endParaRPr lang="ko-KR" altLang="en-US" sz="2000" b="1" u="sng" dirty="0"/>
          </a:p>
        </p:txBody>
      </p:sp>
      <p:sp>
        <p:nvSpPr>
          <p:cNvPr id="27" name="TextBox 26"/>
          <p:cNvSpPr txBox="1"/>
          <p:nvPr/>
        </p:nvSpPr>
        <p:spPr>
          <a:xfrm>
            <a:off x="84454" y="6234839"/>
            <a:ext cx="41665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2000" dirty="0"/>
              <a:t>날인이 없는 서류는 불인정 처리</a:t>
            </a:r>
            <a:endParaRPr lang="ko-KR" altLang="en-US" sz="2000" b="1" u="sng" dirty="0"/>
          </a:p>
        </p:txBody>
      </p:sp>
    </p:spTree>
    <p:extLst>
      <p:ext uri="{BB962C8B-B14F-4D97-AF65-F5344CB8AC3E}">
        <p14:creationId xmlns:p14="http://schemas.microsoft.com/office/powerpoint/2010/main" val="11939759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직사각형 41">
            <a:extLst>
              <a:ext uri="{FF2B5EF4-FFF2-40B4-BE49-F238E27FC236}">
                <a16:creationId xmlns:a16="http://schemas.microsoft.com/office/drawing/2014/main" id="{1676EDF4-AE2F-4897-9248-2A2C3A7C99BD}"/>
              </a:ext>
            </a:extLst>
          </p:cNvPr>
          <p:cNvSpPr/>
          <p:nvPr/>
        </p:nvSpPr>
        <p:spPr>
          <a:xfrm>
            <a:off x="399062" y="1885950"/>
            <a:ext cx="11392888" cy="49214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30000"/>
              </a:lnSpc>
              <a:defRPr/>
            </a:pPr>
            <a:endParaRPr lang="en-US" altLang="en-US" sz="1200" dirty="0">
              <a:solidFill>
                <a:srgbClr val="262626"/>
              </a:solidFill>
              <a:latin typeface="+mj-ea"/>
            </a:endParaRP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EAAE61D6-2E5A-40FA-9ED9-1B13E2DFDF58}"/>
              </a:ext>
            </a:extLst>
          </p:cNvPr>
          <p:cNvSpPr/>
          <p:nvPr/>
        </p:nvSpPr>
        <p:spPr>
          <a:xfrm>
            <a:off x="0" y="0"/>
            <a:ext cx="12192000" cy="1076960"/>
          </a:xfrm>
          <a:prstGeom prst="rect">
            <a:avLst/>
          </a:prstGeom>
          <a:solidFill>
            <a:srgbClr val="1E325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2716B25-0BD3-4346-A457-53FFC90ED576}"/>
              </a:ext>
            </a:extLst>
          </p:cNvPr>
          <p:cNvSpPr txBox="1"/>
          <p:nvPr/>
        </p:nvSpPr>
        <p:spPr>
          <a:xfrm>
            <a:off x="875104" y="237378"/>
            <a:ext cx="21932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ko-KR" altLang="en-US" sz="3600" dirty="0">
                <a:solidFill>
                  <a:prstClr val="white"/>
                </a:solidFill>
              </a:rPr>
              <a:t>신청 방법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CF6ADD3-60F5-4B45-83F3-8CE62163AFDC}"/>
              </a:ext>
            </a:extLst>
          </p:cNvPr>
          <p:cNvSpPr txBox="1"/>
          <p:nvPr/>
        </p:nvSpPr>
        <p:spPr>
          <a:xfrm>
            <a:off x="132080" y="252767"/>
            <a:ext cx="7707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altLang="ko-KR" sz="1400" dirty="0">
                <a:solidFill>
                  <a:prstClr val="white"/>
                </a:solidFill>
              </a:rPr>
              <a:t>Part 4, </a:t>
            </a:r>
            <a:endParaRPr lang="ko-KR" altLang="en-US" sz="1400" dirty="0">
              <a:solidFill>
                <a:prstClr val="white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C5BB3B0-7245-4608-899C-CF42BD1A2DF5}"/>
              </a:ext>
            </a:extLst>
          </p:cNvPr>
          <p:cNvSpPr txBox="1"/>
          <p:nvPr/>
        </p:nvSpPr>
        <p:spPr>
          <a:xfrm>
            <a:off x="393958" y="1293126"/>
            <a:ext cx="25955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b="1" dirty="0">
                <a:solidFill>
                  <a:srgbClr val="393939"/>
                </a:solidFill>
                <a:ea typeface="나눔스퀘어 Light"/>
              </a:rPr>
              <a:t>제출서류</a:t>
            </a:r>
            <a:r>
              <a:rPr lang="en-US" altLang="ko-KR" sz="2800" b="1" dirty="0">
                <a:solidFill>
                  <a:srgbClr val="393939"/>
                </a:solidFill>
                <a:ea typeface="나눔스퀘어 Light"/>
              </a:rPr>
              <a:t>(</a:t>
            </a:r>
            <a:r>
              <a:rPr lang="ko-KR" altLang="en-US" sz="2800" b="1" dirty="0">
                <a:solidFill>
                  <a:srgbClr val="393939"/>
                </a:solidFill>
                <a:ea typeface="나눔스퀘어 Light"/>
              </a:rPr>
              <a:t>인력</a:t>
            </a:r>
            <a:r>
              <a:rPr lang="en-US" altLang="ko-KR" sz="2800" b="1" dirty="0">
                <a:solidFill>
                  <a:srgbClr val="393939"/>
                </a:solidFill>
                <a:ea typeface="나눔스퀘어 Light"/>
              </a:rPr>
              <a:t>)</a:t>
            </a:r>
            <a:endParaRPr lang="ko-KR" altLang="en-US" sz="2800" b="1" dirty="0">
              <a:solidFill>
                <a:srgbClr val="393939"/>
              </a:solidFill>
              <a:ea typeface="나눔스퀘어 Light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A3A3331E-2206-4D05-BE35-D0C95BDD475C}"/>
              </a:ext>
            </a:extLst>
          </p:cNvPr>
          <p:cNvSpPr/>
          <p:nvPr/>
        </p:nvSpPr>
        <p:spPr>
          <a:xfrm>
            <a:off x="132080" y="1320736"/>
            <a:ext cx="108000" cy="468000"/>
          </a:xfrm>
          <a:prstGeom prst="rect">
            <a:avLst/>
          </a:prstGeom>
          <a:solidFill>
            <a:srgbClr val="1E325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나눔스퀘어 Light"/>
              <a:cs typeface="+mn-cs"/>
            </a:endParaRPr>
          </a:p>
        </p:txBody>
      </p:sp>
      <p:graphicFrame>
        <p:nvGraphicFramePr>
          <p:cNvPr id="39" name="표 3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2885904"/>
              </p:ext>
            </p:extLst>
          </p:nvPr>
        </p:nvGraphicFramePr>
        <p:xfrm>
          <a:off x="657225" y="2032512"/>
          <a:ext cx="10753726" cy="4688575"/>
        </p:xfrm>
        <a:graphic>
          <a:graphicData uri="http://schemas.openxmlformats.org/drawingml/2006/table">
            <a:tbl>
              <a:tblPr firstRow="1" bandRow="1"/>
              <a:tblGrid>
                <a:gridCol w="24738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947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85126">
                  <a:extLst>
                    <a:ext uri="{9D8B030D-6E8A-4147-A177-3AD203B41FA5}">
                      <a16:colId xmlns:a16="http://schemas.microsoft.com/office/drawing/2014/main" val="4232280412"/>
                    </a:ext>
                  </a:extLst>
                </a:gridCol>
              </a:tblGrid>
              <a:tr h="271073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9pPr>
                    </a:lstStyle>
                    <a:p>
                      <a:pPr marL="0" marR="0" lvl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b="1" spc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제출서류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28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스퀘어 Light"/>
                          <a:ea typeface="나눔스퀘어 Light"/>
                        </a:defRPr>
                      </a:lvl9pPr>
                    </a:lstStyle>
                    <a:p>
                      <a:pPr marL="0" marR="0" lvl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b="1" spc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제출 시 유의사항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28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b="1" spc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필수여부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28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674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1910" algn="l"/>
                          <a:tab pos="849630" algn="l"/>
                        </a:tabLst>
                      </a:pPr>
                      <a:r>
                        <a:rPr lang="ko-KR" altLang="en-US" sz="1100" b="1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한양중고딕"/>
                        </a:rPr>
                        <a:t>사업신청서</a:t>
                      </a:r>
                      <a:endParaRPr lang="ko-KR" altLang="en-US" sz="1100" b="1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153670" marR="0" indent="-15367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1910" algn="l"/>
                          <a:tab pos="849630" algn="l"/>
                        </a:tabLst>
                      </a:pP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한양중고딕"/>
                        </a:rPr>
                        <a:t>- W</a:t>
                      </a:r>
                      <a:r>
                        <a:rPr lang="ko-KR" altLang="en-US" sz="1100" kern="0" spc="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한양중고딕"/>
                        </a:rPr>
                        <a:t>브릿지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한양중고딕"/>
                        </a:rPr>
                        <a:t>(www.wbridge.or.kr)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한양중고딕"/>
                        </a:rPr>
                        <a:t>에서 양식 다운로드 및 작성 후 제출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한양중고딕"/>
                        </a:rPr>
                        <a:t>(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한양중고딕"/>
                        </a:rPr>
                        <a:t>서명 및 직인 필수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한양중고딕"/>
                        </a:rPr>
                        <a:t>)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153670" marR="0" indent="-153670" algn="ctr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1910" algn="l"/>
                          <a:tab pos="849630" algn="l"/>
                        </a:tabLst>
                      </a:pP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필수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2774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1910" algn="l"/>
                          <a:tab pos="849630" algn="l"/>
                        </a:tabLst>
                      </a:pPr>
                      <a:r>
                        <a:rPr lang="ko-KR" altLang="en-US" sz="1100" b="1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한양중고딕"/>
                        </a:rPr>
                        <a:t>졸업증명서 사본</a:t>
                      </a:r>
                      <a:endParaRPr lang="ko-KR" altLang="en-US" sz="1100" b="1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  <a:tabLst>
                          <a:tab pos="41910" algn="l"/>
                          <a:tab pos="849630" algn="l"/>
                        </a:tabLst>
                      </a:pPr>
                      <a:r>
                        <a:rPr lang="en-US" altLang="ko-KR" sz="1100" kern="0" spc="-7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한양중고딕"/>
                        </a:rPr>
                        <a:t>- </a:t>
                      </a:r>
                      <a:r>
                        <a:rPr lang="ko-KR" altLang="en-US" sz="1100" kern="0" spc="-7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한양중고딕"/>
                        </a:rPr>
                        <a:t>최종학위에 대해서만 제출</a:t>
                      </a:r>
                      <a:endParaRPr lang="en-US" altLang="ko-KR" sz="1100" kern="0" spc="-70" dirty="0">
                        <a:solidFill>
                          <a:srgbClr val="000000"/>
                        </a:solidFill>
                        <a:effectLst/>
                        <a:latin typeface="+mn-lt"/>
                        <a:ea typeface="한양중고딕"/>
                      </a:endParaRPr>
                    </a:p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  <a:tabLst>
                          <a:tab pos="41910" algn="l"/>
                          <a:tab pos="849630" algn="l"/>
                        </a:tabLst>
                      </a:pP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※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학위 수여 예정자는 예정 증명서 제출</a:t>
                      </a:r>
                    </a:p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  <a:tabLst>
                          <a:tab pos="41910" algn="l"/>
                          <a:tab pos="849630" algn="l"/>
                        </a:tabLst>
                      </a:pP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※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학위 수료는 인정하지 않음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1910" algn="l"/>
                          <a:tab pos="849630" algn="l"/>
                        </a:tabLst>
                      </a:pP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필수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11115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1910" algn="l"/>
                          <a:tab pos="849630" algn="l"/>
                        </a:tabLst>
                      </a:pPr>
                      <a:r>
                        <a:rPr lang="ko-KR" altLang="en-US" sz="1100" b="1" kern="0" spc="-7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한양중고딕"/>
                        </a:rPr>
                        <a:t>고용보험 자격 이력 내역서</a:t>
                      </a:r>
                      <a:endParaRPr lang="ko-KR" altLang="en-US" sz="1100" b="1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1910" algn="l"/>
                          <a:tab pos="849630" algn="l"/>
                        </a:tabLst>
                      </a:pPr>
                      <a:r>
                        <a:rPr lang="en-US" altLang="ko-KR" sz="1100" kern="0" spc="-7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한양중고딕"/>
                        </a:rPr>
                        <a:t>- </a:t>
                      </a:r>
                      <a:r>
                        <a:rPr lang="ko-KR" altLang="en-US" sz="1100" kern="0" spc="-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한양중고딕"/>
                        </a:rPr>
                        <a:t>고용</a:t>
                      </a:r>
                      <a:r>
                        <a:rPr lang="en-US" altLang="ko-KR" sz="1100" kern="0" spc="-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한양중고딕"/>
                        </a:rPr>
                        <a:t>·</a:t>
                      </a:r>
                      <a:r>
                        <a:rPr lang="ko-KR" altLang="en-US" sz="1100" kern="0" spc="-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한양중고딕"/>
                        </a:rPr>
                        <a:t>산재보험 </a:t>
                      </a:r>
                      <a:r>
                        <a:rPr lang="ko-KR" altLang="en-US" sz="1100" kern="0" spc="-1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한양중고딕"/>
                        </a:rPr>
                        <a:t>토탈서비스</a:t>
                      </a:r>
                      <a:r>
                        <a:rPr lang="en-US" altLang="ko-KR" sz="1100" kern="0" spc="-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한양중고딕"/>
                        </a:rPr>
                        <a:t>(http://total.kcomwel.or.kr) </a:t>
                      </a:r>
                      <a:r>
                        <a:rPr lang="ko-KR" altLang="en-US" sz="1100" kern="0" spc="-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한양중고딕"/>
                        </a:rPr>
                        <a:t>발급</a:t>
                      </a:r>
                    </a:p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altLang="ko-KR" sz="1100" kern="0" spc="-8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한양중고딕"/>
                        </a:rPr>
                        <a:t>- </a:t>
                      </a:r>
                      <a:r>
                        <a:rPr lang="ko-KR" altLang="en-US" sz="1100" kern="0" spc="-8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한양중고딕"/>
                        </a:rPr>
                        <a:t>개인 → </a:t>
                      </a:r>
                      <a:r>
                        <a:rPr lang="ko-KR" altLang="en-US" sz="1100" kern="0" spc="-8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한양중고딕"/>
                        </a:rPr>
                        <a:t>증명원</a:t>
                      </a:r>
                      <a:r>
                        <a:rPr lang="ko-KR" altLang="en-US" sz="1100" kern="0" spc="-8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한양중고딕"/>
                        </a:rPr>
                        <a:t> 신청</a:t>
                      </a:r>
                      <a:r>
                        <a:rPr lang="en-US" altLang="ko-KR" sz="1100" kern="0" spc="-8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한양중고딕"/>
                        </a:rPr>
                        <a:t>/</a:t>
                      </a:r>
                      <a:r>
                        <a:rPr lang="ko-KR" altLang="en-US" sz="1100" kern="0" spc="-8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한양중고딕"/>
                        </a:rPr>
                        <a:t>발급 → 고용</a:t>
                      </a:r>
                      <a:r>
                        <a:rPr lang="en-US" altLang="ko-KR" sz="1100" kern="0" spc="-8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한양중고딕"/>
                        </a:rPr>
                        <a:t>·</a:t>
                      </a:r>
                      <a:r>
                        <a:rPr lang="ko-KR" altLang="en-US" sz="1100" kern="0" spc="-8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한양중고딕"/>
                        </a:rPr>
                        <a:t>산재보험 자격 이력 내역서 → 고용</a:t>
                      </a:r>
                      <a:r>
                        <a:rPr lang="en-US" altLang="ko-KR" sz="1100" kern="0" spc="-8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한양중고딕"/>
                        </a:rPr>
                        <a:t>, </a:t>
                      </a:r>
                      <a:r>
                        <a:rPr lang="ko-KR" altLang="en-US" sz="1100" kern="0" spc="-8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한양중고딕"/>
                        </a:rPr>
                        <a:t>상용 선택 후 조회 </a:t>
                      </a:r>
                      <a:endParaRPr lang="en-US" altLang="ko-KR" sz="1100" kern="0" spc="-80" dirty="0">
                        <a:solidFill>
                          <a:srgbClr val="000000"/>
                        </a:solidFill>
                        <a:effectLst/>
                        <a:latin typeface="+mn-lt"/>
                        <a:ea typeface="한양중고딕"/>
                      </a:endParaRPr>
                    </a:p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altLang="ko-KR" sz="1100" kern="0" spc="-8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한양중고딕"/>
                        </a:rPr>
                        <a:t>   </a:t>
                      </a:r>
                      <a:r>
                        <a:rPr lang="ko-KR" altLang="en-US" sz="1100" kern="0" spc="-8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한양중고딕"/>
                        </a:rPr>
                        <a:t>→ 고용</a:t>
                      </a:r>
                      <a:r>
                        <a:rPr lang="en-US" altLang="ko-KR" sz="1100" kern="0" spc="-8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한양중고딕"/>
                        </a:rPr>
                        <a:t>/</a:t>
                      </a:r>
                      <a:r>
                        <a:rPr lang="ko-KR" altLang="en-US" sz="1100" kern="0" spc="-8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한양중고딕"/>
                        </a:rPr>
                        <a:t>산재보험 자격 이력 내역서 신청 → </a:t>
                      </a:r>
                      <a:r>
                        <a:rPr lang="ko-KR" altLang="en-US" sz="1100" kern="0" spc="-8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한양중고딕"/>
                        </a:rPr>
                        <a:t>증명원</a:t>
                      </a:r>
                      <a:r>
                        <a:rPr lang="ko-KR" altLang="en-US" sz="1100" kern="0" spc="-8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한양중고딕"/>
                        </a:rPr>
                        <a:t> 출력</a:t>
                      </a:r>
                    </a:p>
                    <a:p>
                      <a:pPr marL="0" marR="0" indent="0" algn="l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1910" algn="l"/>
                          <a:tab pos="849630" algn="l"/>
                        </a:tabLst>
                      </a:pP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한양중고딕"/>
                        </a:rPr>
                        <a:t>-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한양중고딕"/>
                        </a:rPr>
                        <a:t>개별사업장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한양중고딕"/>
                        </a:rPr>
                        <a:t>,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한양중고딕"/>
                        </a:rPr>
                        <a:t>선택 사업장 이력내역서 불인정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indent="0" algn="l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1910" algn="l"/>
                          <a:tab pos="849630" algn="l"/>
                        </a:tabLst>
                      </a:pPr>
                      <a:r>
                        <a:rPr lang="en-US" altLang="ko-KR" sz="1100" kern="0" spc="-7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한양중고딕"/>
                        </a:rPr>
                        <a:t>- </a:t>
                      </a:r>
                      <a:r>
                        <a:rPr lang="ko-KR" altLang="en-US" sz="1100" kern="0" spc="-7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한양중고딕"/>
                        </a:rPr>
                        <a:t>시업 신청서 접수일에 서류 발급하여 제출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1910" algn="l"/>
                          <a:tab pos="849630" algn="l"/>
                        </a:tabLst>
                      </a:pP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필수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9488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한양중고딕"/>
                        </a:rPr>
                        <a:t>재정지원 일자리 참여내역서</a:t>
                      </a:r>
                    </a:p>
                  </a:txBody>
                  <a:tcPr marL="64770" marR="64770" marT="17907" marB="17907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base" latinLnBrk="1"/>
                      <a:r>
                        <a:rPr lang="en-US" altLang="ko-KR" sz="1100" kern="1200" dirty="0">
                          <a:solidFill>
                            <a:schemeClr val="tx1"/>
                          </a:solidFill>
                          <a:effectLst/>
                          <a:latin typeface="한양중고딕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en-US" sz="1100" kern="1200" dirty="0">
                          <a:solidFill>
                            <a:schemeClr val="tx1"/>
                          </a:solidFill>
                          <a:effectLst/>
                          <a:latin typeface="한양중고딕"/>
                          <a:ea typeface="+mn-ea"/>
                          <a:cs typeface="+mn-cs"/>
                        </a:rPr>
                        <a:t>고용</a:t>
                      </a:r>
                      <a:r>
                        <a:rPr lang="en-US" altLang="ko-KR" sz="1100" kern="1200" dirty="0">
                          <a:solidFill>
                            <a:schemeClr val="tx1"/>
                          </a:solidFill>
                          <a:effectLst/>
                          <a:latin typeface="한양중고딕"/>
                          <a:ea typeface="+mn-ea"/>
                          <a:cs typeface="+mn-cs"/>
                        </a:rPr>
                        <a:t>24(www.work24.go.kr)</a:t>
                      </a:r>
                      <a:r>
                        <a:rPr lang="ko-KR" altLang="en-US" sz="1100" kern="1200" dirty="0">
                          <a:solidFill>
                            <a:schemeClr val="tx1"/>
                          </a:solidFill>
                          <a:effectLst/>
                          <a:latin typeface="한양중고딕"/>
                          <a:ea typeface="+mn-ea"/>
                          <a:cs typeface="+mn-cs"/>
                        </a:rPr>
                        <a:t>에서 발급</a:t>
                      </a:r>
                    </a:p>
                    <a:p>
                      <a:pPr marL="0" indent="0" fontAlgn="base" latinLnBrk="1">
                        <a:buFontTx/>
                        <a:buNone/>
                      </a:pPr>
                      <a:r>
                        <a:rPr lang="en-US" altLang="ko-KR" sz="1100" kern="1200" dirty="0">
                          <a:solidFill>
                            <a:schemeClr val="tx1"/>
                          </a:solidFill>
                          <a:effectLst/>
                          <a:latin typeface="한양중고딕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en-US" sz="1100" kern="1200" dirty="0">
                          <a:solidFill>
                            <a:schemeClr val="tx1"/>
                          </a:solidFill>
                          <a:effectLst/>
                          <a:latin typeface="한양중고딕"/>
                          <a:ea typeface="+mn-ea"/>
                          <a:cs typeface="+mn-cs"/>
                        </a:rPr>
                        <a:t>마이페이지</a:t>
                      </a:r>
                      <a:r>
                        <a:rPr lang="en-US" altLang="ko-KR" sz="1100" kern="1200" dirty="0">
                          <a:solidFill>
                            <a:schemeClr val="tx1"/>
                          </a:solidFill>
                          <a:effectLst/>
                          <a:latin typeface="한양중고딕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100" kern="1200" dirty="0">
                          <a:solidFill>
                            <a:schemeClr val="tx1"/>
                          </a:solidFill>
                          <a:effectLst/>
                          <a:latin typeface="한양중고딕"/>
                          <a:ea typeface="+mn-ea"/>
                          <a:cs typeface="+mn-cs"/>
                        </a:rPr>
                        <a:t>개인</a:t>
                      </a:r>
                      <a:r>
                        <a:rPr lang="en-US" altLang="ko-KR" sz="1100" kern="1200" dirty="0">
                          <a:solidFill>
                            <a:schemeClr val="tx1"/>
                          </a:solidFill>
                          <a:effectLst/>
                          <a:latin typeface="한양중고딕"/>
                          <a:ea typeface="+mn-ea"/>
                          <a:cs typeface="+mn-cs"/>
                        </a:rPr>
                        <a:t>)</a:t>
                      </a:r>
                      <a:r>
                        <a:rPr lang="ko-KR" altLang="en-US" sz="1100" kern="0" spc="-8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한양중고딕"/>
                        </a:rPr>
                        <a:t> → </a:t>
                      </a:r>
                      <a:r>
                        <a:rPr lang="ko-KR" altLang="en-US" sz="1100" kern="1200" dirty="0">
                          <a:solidFill>
                            <a:schemeClr val="tx1"/>
                          </a:solidFill>
                          <a:effectLst/>
                          <a:latin typeface="한양중고딕"/>
                          <a:ea typeface="+mn-ea"/>
                          <a:cs typeface="+mn-cs"/>
                        </a:rPr>
                        <a:t>참여 프로그램 관리</a:t>
                      </a:r>
                      <a:r>
                        <a:rPr lang="ko-KR" altLang="en-US" sz="1100" kern="0" spc="-8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한양중고딕"/>
                        </a:rPr>
                        <a:t>→ </a:t>
                      </a:r>
                      <a:r>
                        <a:rPr lang="ko-KR" altLang="en-US" sz="1100" kern="1200" dirty="0">
                          <a:solidFill>
                            <a:schemeClr val="tx1"/>
                          </a:solidFill>
                          <a:effectLst/>
                          <a:latin typeface="한양중고딕"/>
                          <a:ea typeface="+mn-ea"/>
                          <a:cs typeface="+mn-cs"/>
                        </a:rPr>
                        <a:t>재정지원일자리사업</a:t>
                      </a:r>
                      <a:r>
                        <a:rPr lang="ko-KR" altLang="en-US" sz="1100" kern="0" spc="-8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한양중고딕"/>
                        </a:rPr>
                        <a:t>→ </a:t>
                      </a:r>
                      <a:r>
                        <a:rPr lang="ko-KR" altLang="en-US" sz="1100" kern="1200" dirty="0">
                          <a:solidFill>
                            <a:schemeClr val="tx1"/>
                          </a:solidFill>
                          <a:effectLst/>
                          <a:latin typeface="한양중고딕"/>
                          <a:ea typeface="+mn-ea"/>
                          <a:cs typeface="+mn-cs"/>
                        </a:rPr>
                        <a:t>일자리 참여내역 </a:t>
                      </a:r>
                      <a:endParaRPr lang="en-US" altLang="ko-KR" sz="1100" kern="1200" dirty="0">
                        <a:solidFill>
                          <a:schemeClr val="tx1"/>
                        </a:solidFill>
                        <a:effectLst/>
                        <a:latin typeface="한양중고딕"/>
                        <a:ea typeface="+mn-ea"/>
                        <a:cs typeface="+mn-cs"/>
                      </a:endParaRPr>
                    </a:p>
                    <a:p>
                      <a:pPr marL="0" indent="0" fontAlgn="base" latinLnBrk="1">
                        <a:buFontTx/>
                        <a:buNone/>
                      </a:pPr>
                      <a:r>
                        <a:rPr lang="ko-KR" altLang="en-US" sz="1100" kern="1200" dirty="0">
                          <a:solidFill>
                            <a:schemeClr val="tx1"/>
                          </a:solidFill>
                          <a:effectLst/>
                          <a:latin typeface="한양중고딕"/>
                          <a:ea typeface="+mn-ea"/>
                          <a:cs typeface="+mn-cs"/>
                        </a:rPr>
                        <a:t>   </a:t>
                      </a:r>
                      <a:r>
                        <a:rPr lang="ko-KR" altLang="en-US" sz="1100" kern="0" spc="-8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한양중고딕"/>
                        </a:rPr>
                        <a:t>→ </a:t>
                      </a:r>
                      <a:r>
                        <a:rPr lang="ko-KR" altLang="en-US" sz="1100" kern="1200" dirty="0">
                          <a:solidFill>
                            <a:schemeClr val="tx1"/>
                          </a:solidFill>
                          <a:effectLst/>
                          <a:latin typeface="한양중고딕"/>
                          <a:ea typeface="+mn-ea"/>
                          <a:cs typeface="+mn-cs"/>
                        </a:rPr>
                        <a:t>신청기간 포함하여 검색 후 본인 이름이 나온 </a:t>
                      </a:r>
                      <a:r>
                        <a:rPr lang="ko-KR" altLang="en-US" sz="1100" kern="1200" dirty="0" err="1">
                          <a:solidFill>
                            <a:schemeClr val="tx1"/>
                          </a:solidFill>
                          <a:effectLst/>
                          <a:latin typeface="한양중고딕"/>
                          <a:ea typeface="+mn-ea"/>
                          <a:cs typeface="+mn-cs"/>
                        </a:rPr>
                        <a:t>캡쳐본</a:t>
                      </a:r>
                      <a:r>
                        <a:rPr lang="ko-KR" altLang="en-US" sz="1100" kern="1200" dirty="0">
                          <a:solidFill>
                            <a:schemeClr val="tx1"/>
                          </a:solidFill>
                          <a:effectLst/>
                          <a:latin typeface="한양중고딕"/>
                          <a:ea typeface="+mn-ea"/>
                          <a:cs typeface="+mn-cs"/>
                        </a:rPr>
                        <a:t> 제출</a:t>
                      </a:r>
                      <a:r>
                        <a:rPr lang="en-US" altLang="ko-KR" sz="1100" kern="1200" dirty="0">
                          <a:solidFill>
                            <a:schemeClr val="tx1"/>
                          </a:solidFill>
                          <a:effectLst/>
                          <a:latin typeface="한양중고딕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100" kern="1200" dirty="0">
                          <a:solidFill>
                            <a:schemeClr val="tx1"/>
                          </a:solidFill>
                          <a:effectLst/>
                          <a:latin typeface="한양중고딕"/>
                          <a:ea typeface="+mn-ea"/>
                          <a:cs typeface="+mn-cs"/>
                        </a:rPr>
                        <a:t>전체화면 캡쳐</a:t>
                      </a:r>
                      <a:r>
                        <a:rPr lang="en-US" altLang="ko-KR" sz="1100" kern="1200" dirty="0">
                          <a:solidFill>
                            <a:schemeClr val="tx1"/>
                          </a:solidFill>
                          <a:effectLst/>
                          <a:latin typeface="한양중고딕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0" indent="0" fontAlgn="base" latinLnBrk="1">
                        <a:buFontTx/>
                        <a:buNone/>
                      </a:pPr>
                      <a:r>
                        <a:rPr lang="en-US" altLang="ko-KR" sz="1100" kern="1200" dirty="0">
                          <a:solidFill>
                            <a:schemeClr val="tx1"/>
                          </a:solidFill>
                          <a:effectLst/>
                          <a:latin typeface="한양중고딕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en-US" sz="1100" kern="1200" dirty="0">
                          <a:solidFill>
                            <a:schemeClr val="tx1"/>
                          </a:solidFill>
                          <a:effectLst/>
                          <a:latin typeface="한양중고딕"/>
                          <a:ea typeface="+mn-ea"/>
                          <a:cs typeface="+mn-cs"/>
                        </a:rPr>
                        <a:t>사업신청일 포함하여 검색 후 신청 이력의 유</a:t>
                      </a:r>
                      <a:r>
                        <a:rPr lang="en-US" altLang="ko-KR" sz="1100" kern="1200" dirty="0">
                          <a:solidFill>
                            <a:schemeClr val="tx1"/>
                          </a:solidFill>
                          <a:effectLst/>
                          <a:latin typeface="한양중고딕"/>
                          <a:ea typeface="+mn-ea"/>
                          <a:cs typeface="+mn-cs"/>
                        </a:rPr>
                        <a:t>/</a:t>
                      </a:r>
                      <a:r>
                        <a:rPr lang="ko-KR" altLang="en-US" sz="1100" kern="1200" dirty="0">
                          <a:solidFill>
                            <a:schemeClr val="tx1"/>
                          </a:solidFill>
                          <a:effectLst/>
                          <a:latin typeface="한양중고딕"/>
                          <a:ea typeface="+mn-ea"/>
                          <a:cs typeface="+mn-cs"/>
                        </a:rPr>
                        <a:t>무와 관계없이 제출</a:t>
                      </a:r>
                      <a:endParaRPr lang="en-US" altLang="ko-KR" sz="1100" kern="1200" dirty="0">
                        <a:solidFill>
                          <a:schemeClr val="tx1"/>
                        </a:solidFill>
                        <a:effectLst/>
                        <a:latin typeface="한양중고딕"/>
                        <a:ea typeface="+mn-ea"/>
                        <a:cs typeface="+mn-cs"/>
                      </a:endParaRPr>
                    </a:p>
                    <a:p>
                      <a:pPr marL="0" indent="0" fontAlgn="base" latinLnBrk="1">
                        <a:buFontTx/>
                        <a:buNone/>
                      </a:pPr>
                      <a:r>
                        <a:rPr lang="en-US" altLang="ko-KR" sz="1100" kern="1200" dirty="0">
                          <a:solidFill>
                            <a:schemeClr val="tx1"/>
                          </a:solidFill>
                          <a:effectLst/>
                          <a:latin typeface="한양중고딕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en-US" sz="1100" kern="1200" dirty="0">
                          <a:solidFill>
                            <a:schemeClr val="tx1"/>
                          </a:solidFill>
                          <a:effectLst/>
                          <a:latin typeface="한양중고딕"/>
                          <a:ea typeface="+mn-ea"/>
                          <a:cs typeface="+mn-cs"/>
                        </a:rPr>
                        <a:t>조회기간 최소 </a:t>
                      </a:r>
                      <a:r>
                        <a:rPr lang="en-US" altLang="ko-KR" sz="1100" kern="1200" dirty="0">
                          <a:solidFill>
                            <a:schemeClr val="tx1"/>
                          </a:solidFill>
                          <a:effectLst/>
                          <a:latin typeface="한양중고딕"/>
                          <a:ea typeface="+mn-ea"/>
                          <a:cs typeface="+mn-cs"/>
                        </a:rPr>
                        <a:t>3</a:t>
                      </a:r>
                      <a:r>
                        <a:rPr lang="ko-KR" altLang="en-US" sz="1100" kern="1200" dirty="0">
                          <a:solidFill>
                            <a:schemeClr val="tx1"/>
                          </a:solidFill>
                          <a:effectLst/>
                          <a:latin typeface="한양중고딕"/>
                          <a:ea typeface="+mn-ea"/>
                          <a:cs typeface="+mn-cs"/>
                        </a:rPr>
                        <a:t>개월 이상</a:t>
                      </a:r>
                      <a:r>
                        <a:rPr lang="en-US" altLang="ko-KR" sz="1100" kern="1200" dirty="0">
                          <a:solidFill>
                            <a:schemeClr val="tx1"/>
                          </a:solidFill>
                          <a:effectLst/>
                          <a:latin typeface="한양중고딕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100" kern="1200" dirty="0">
                          <a:solidFill>
                            <a:schemeClr val="tx1"/>
                          </a:solidFill>
                          <a:effectLst/>
                          <a:latin typeface="한양중고딕"/>
                          <a:ea typeface="+mn-ea"/>
                          <a:cs typeface="+mn-cs"/>
                        </a:rPr>
                        <a:t>사업신청일 포함</a:t>
                      </a:r>
                      <a:r>
                        <a:rPr lang="en-US" altLang="ko-KR" sz="1100" kern="1200" dirty="0">
                          <a:solidFill>
                            <a:schemeClr val="tx1"/>
                          </a:solidFill>
                          <a:effectLst/>
                          <a:latin typeface="한양중고딕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152400" marR="0" indent="-152400" algn="ctr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필수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674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1910" algn="l"/>
                          <a:tab pos="849630" algn="l"/>
                        </a:tabLst>
                      </a:pPr>
                      <a:r>
                        <a:rPr lang="ko-KR" altLang="en-US" sz="1100" b="1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한양중고딕"/>
                        </a:rPr>
                        <a:t>경력증명서</a:t>
                      </a:r>
                      <a:endParaRPr lang="ko-KR" altLang="en-US" sz="1100" b="1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  <a:tabLst>
                          <a:tab pos="41910" algn="l"/>
                          <a:tab pos="849630" algn="l"/>
                        </a:tabLst>
                      </a:pP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한양중고딕"/>
                        </a:rPr>
                        <a:t>-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한양중고딕"/>
                        </a:rPr>
                        <a:t>사업</a:t>
                      </a:r>
                      <a:r>
                        <a:rPr lang="ko-KR" altLang="en-US" sz="1100" kern="0" spc="-2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한양중고딕"/>
                        </a:rPr>
                        <a:t>신청서에 작성된 이력사항에 대하여 제출</a:t>
                      </a:r>
                      <a:endParaRPr lang="en-US" altLang="ko-KR" sz="1100" kern="0" spc="-20" dirty="0">
                        <a:solidFill>
                          <a:srgbClr val="000000"/>
                        </a:solidFill>
                        <a:effectLst/>
                        <a:latin typeface="+mn-lt"/>
                        <a:ea typeface="한양중고딕"/>
                      </a:endParaRPr>
                    </a:p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  <a:tabLst>
                          <a:tab pos="41910" algn="l"/>
                          <a:tab pos="849630" algn="l"/>
                        </a:tabLst>
                      </a:pP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※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비이공계 학사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전문학사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)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・</a:t>
                      </a:r>
                      <a:r>
                        <a:rPr lang="ko-KR" altLang="en-US" sz="1100" kern="0" spc="0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석사・박사의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경우 필수이공계 학사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전문학사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)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의 경우 필수</a:t>
                      </a:r>
                    </a:p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  <a:tabLst>
                          <a:tab pos="41910" algn="l"/>
                          <a:tab pos="849630" algn="l"/>
                        </a:tabLst>
                      </a:pP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※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이전 재직 기관에서 발급받은 문서만 인정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143510" marR="0" indent="-143510" algn="ctr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1910" algn="l"/>
                          <a:tab pos="849630" algn="l"/>
                        </a:tabLst>
                      </a:pPr>
                      <a:r>
                        <a:rPr lang="ko-KR" altLang="en-US" sz="1100" kern="0" spc="0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해당시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0125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1910" algn="l"/>
                          <a:tab pos="849630" algn="l"/>
                        </a:tabLst>
                      </a:pPr>
                      <a:r>
                        <a:rPr lang="ko-KR" altLang="en-US" sz="1100" b="1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한양중고딕"/>
                        </a:rPr>
                        <a:t>근로계약서</a:t>
                      </a:r>
                      <a:endParaRPr lang="ko-KR" altLang="en-US" sz="1100" b="1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165100" marR="0" indent="-16510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1910" algn="l"/>
                          <a:tab pos="849630" algn="l"/>
                        </a:tabLst>
                      </a:pP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한양중고딕"/>
                        </a:rPr>
                        <a:t>-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한양중고딕"/>
                        </a:rPr>
                        <a:t>사업신청일 기준 고용보험에 가입되어 있는 인턴 또는 시간제 인력의 경우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143510" marR="0" indent="-14351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1910" algn="l"/>
                          <a:tab pos="849630" algn="l"/>
                        </a:tabLst>
                      </a:pP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한양중고딕"/>
                        </a:rPr>
                        <a:t>-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한양중고딕"/>
                        </a:rPr>
                        <a:t>계약기간이 명시된 서류 제출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143510" marR="0" indent="-143510" algn="ctr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1910" algn="l"/>
                          <a:tab pos="849630" algn="l"/>
                        </a:tabLst>
                      </a:pPr>
                      <a:r>
                        <a:rPr lang="ko-KR" altLang="en-US" sz="1100" kern="0" spc="0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해당시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499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1910" algn="l"/>
                          <a:tab pos="849630" algn="l"/>
                        </a:tabLst>
                      </a:pPr>
                      <a:r>
                        <a:rPr lang="ko-KR" altLang="en-US" sz="1100" b="1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한양중고딕"/>
                        </a:rPr>
                        <a:t>기타</a:t>
                      </a:r>
                      <a:endParaRPr lang="ko-KR" altLang="en-US" sz="1100" b="1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  <a:tabLst>
                          <a:tab pos="41910" algn="l"/>
                          <a:tab pos="849630" algn="l"/>
                        </a:tabLst>
                      </a:pP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한양중고딕"/>
                        </a:rPr>
                        <a:t>-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한양중고딕"/>
                        </a:rPr>
                        <a:t>본인의 역량 등을 증명할 수 있는 자료</a:t>
                      </a:r>
                      <a:endParaRPr lang="en-US" altLang="ko-KR" sz="1100" kern="0" spc="0" dirty="0">
                        <a:solidFill>
                          <a:srgbClr val="000000"/>
                        </a:solidFill>
                        <a:effectLst/>
                        <a:latin typeface="+mn-lt"/>
                        <a:ea typeface="한양중고딕"/>
                      </a:endParaRPr>
                    </a:p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  <a:tabLst>
                          <a:tab pos="41910" algn="l"/>
                          <a:tab pos="849630" algn="l"/>
                        </a:tabLst>
                      </a:pP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한양중고딕"/>
                        </a:rPr>
                        <a:t>-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한양중고딕"/>
                        </a:rPr>
                        <a:t>동등학력 인정 필요시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한양중고딕"/>
                        </a:rPr>
                        <a:t>,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한양중고딕"/>
                        </a:rPr>
                        <a:t>증명할 수 있는 자료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1910" algn="l"/>
                          <a:tab pos="849630" algn="l"/>
                        </a:tabLst>
                      </a:pPr>
                      <a:r>
                        <a:rPr lang="ko-KR" altLang="en-US" sz="1100" kern="0" spc="0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해당시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pSp>
        <p:nvGrpSpPr>
          <p:cNvPr id="14" name="그룹 13">
            <a:extLst>
              <a:ext uri="{FF2B5EF4-FFF2-40B4-BE49-F238E27FC236}">
                <a16:creationId xmlns:a16="http://schemas.microsoft.com/office/drawing/2014/main" id="{CFD09F80-3D89-4FEA-A31D-C610970B55A8}"/>
              </a:ext>
            </a:extLst>
          </p:cNvPr>
          <p:cNvGrpSpPr/>
          <p:nvPr/>
        </p:nvGrpSpPr>
        <p:grpSpPr>
          <a:xfrm>
            <a:off x="10740572" y="1195409"/>
            <a:ext cx="809816" cy="820407"/>
            <a:chOff x="9492343" y="656921"/>
            <a:chExt cx="809816" cy="820407"/>
          </a:xfrm>
        </p:grpSpPr>
        <p:sp>
          <p:nvSpPr>
            <p:cNvPr id="15" name="달 7">
              <a:extLst>
                <a:ext uri="{FF2B5EF4-FFF2-40B4-BE49-F238E27FC236}">
                  <a16:creationId xmlns:a16="http://schemas.microsoft.com/office/drawing/2014/main" id="{D76F7956-B884-463D-90B7-21481570A349}"/>
                </a:ext>
              </a:extLst>
            </p:cNvPr>
            <p:cNvSpPr/>
            <p:nvPr/>
          </p:nvSpPr>
          <p:spPr>
            <a:xfrm flipH="1">
              <a:off x="9569886" y="1061829"/>
              <a:ext cx="256903" cy="415499"/>
            </a:xfrm>
            <a:prstGeom prst="moon">
              <a:avLst>
                <a:gd name="adj" fmla="val 50000"/>
              </a:avLst>
            </a:prstGeom>
            <a:solidFill>
              <a:srgbClr val="5FD0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 b="1">
                <a:solidFill>
                  <a:prstClr val="white"/>
                </a:solidFill>
              </a:endParaRPr>
            </a:p>
          </p:txBody>
        </p:sp>
        <p:sp>
          <p:nvSpPr>
            <p:cNvPr id="16" name="타원 6">
              <a:extLst>
                <a:ext uri="{FF2B5EF4-FFF2-40B4-BE49-F238E27FC236}">
                  <a16:creationId xmlns:a16="http://schemas.microsoft.com/office/drawing/2014/main" id="{A905F0D9-45B3-42EA-8AF5-7C7486C4A620}"/>
                </a:ext>
              </a:extLst>
            </p:cNvPr>
            <p:cNvSpPr/>
            <p:nvPr/>
          </p:nvSpPr>
          <p:spPr>
            <a:xfrm>
              <a:off x="9492343" y="656921"/>
              <a:ext cx="809816" cy="809816"/>
            </a:xfrm>
            <a:prstGeom prst="ellipse">
              <a:avLst/>
            </a:prstGeom>
            <a:solidFill>
              <a:srgbClr val="5FD0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>
                <a:defRPr/>
              </a:pPr>
              <a:r>
                <a:rPr lang="ko-KR" altLang="en-US" b="1" dirty="0">
                  <a:solidFill>
                    <a:schemeClr val="bg1"/>
                  </a:solidFill>
                  <a:latin typeface="야놀자 야체 B"/>
                  <a:ea typeface="야놀자 야체 B"/>
                </a:rPr>
                <a:t>인력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949498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2000907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E3252"/>
      </a:accent1>
      <a:accent2>
        <a:srgbClr val="005289"/>
      </a:accent2>
      <a:accent3>
        <a:srgbClr val="007095"/>
      </a:accent3>
      <a:accent4>
        <a:srgbClr val="BCDEE3"/>
      </a:accent4>
      <a:accent5>
        <a:srgbClr val="418A9D"/>
      </a:accent5>
      <a:accent6>
        <a:srgbClr val="AEAFA9"/>
      </a:accent6>
      <a:hlink>
        <a:srgbClr val="393939"/>
      </a:hlink>
      <a:folHlink>
        <a:srgbClr val="393939"/>
      </a:folHlink>
    </a:clrScheme>
    <a:fontScheme name="나눔스퀘어 Light">
      <a:majorFont>
        <a:latin typeface="나눔스퀘어 ExtraBold"/>
        <a:ea typeface="나눔스퀘어 ExtraBold"/>
        <a:cs typeface=""/>
      </a:majorFont>
      <a:minorFont>
        <a:latin typeface="나눔스퀘어 Light"/>
        <a:ea typeface="나눔스퀘어 Light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539</TotalTime>
  <Words>1992</Words>
  <Application>Microsoft Office PowerPoint</Application>
  <PresentationFormat>와이드스크린</PresentationFormat>
  <Paragraphs>266</Paragraphs>
  <Slides>18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11</vt:i4>
      </vt:variant>
      <vt:variant>
        <vt:lpstr>테마</vt:lpstr>
      </vt:variant>
      <vt:variant>
        <vt:i4>4</vt:i4>
      </vt:variant>
      <vt:variant>
        <vt:lpstr>슬라이드 제목</vt:lpstr>
      </vt:variant>
      <vt:variant>
        <vt:i4>18</vt:i4>
      </vt:variant>
    </vt:vector>
  </HeadingPairs>
  <TitlesOfParts>
    <vt:vector size="33" baseType="lpstr">
      <vt:lpstr>나눔스퀘어 Bold</vt:lpstr>
      <vt:lpstr>나눔스퀘어 ExtraBold</vt:lpstr>
      <vt:lpstr>나눔스퀘어 Light</vt:lpstr>
      <vt:lpstr>맑은 고딕</vt:lpstr>
      <vt:lpstr>맑은고딕</vt:lpstr>
      <vt:lpstr>야놀자 야체 B</vt:lpstr>
      <vt:lpstr>한양중고딕</vt:lpstr>
      <vt:lpstr>한컴산뜻돋움</vt:lpstr>
      <vt:lpstr>Arial</vt:lpstr>
      <vt:lpstr>Calibri</vt:lpstr>
      <vt:lpstr>Calibri Light</vt:lpstr>
      <vt:lpstr>Office 테마</vt:lpstr>
      <vt:lpstr>1_Office 테마</vt:lpstr>
      <vt:lpstr>2_Office 테마</vt:lpstr>
      <vt:lpstr>3_Office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기타 사업 신청 시 궁금한 사항은 W브릿지의 자주하는 질문 게시판 참조 (W브릿지-일자리-경력복귀지원-자주하는 질문)</vt:lpstr>
      <vt:lpstr>감사합니다.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JKSIM</dc:creator>
  <cp:lastModifiedBy>WISET_ATEC</cp:lastModifiedBy>
  <cp:revision>58</cp:revision>
  <dcterms:created xsi:type="dcterms:W3CDTF">2022-02-21T06:23:39Z</dcterms:created>
  <dcterms:modified xsi:type="dcterms:W3CDTF">2025-07-28T04:00:42Z</dcterms:modified>
</cp:coreProperties>
</file>